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3"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AEDBB-8E62-3545-B3F6-A79947597ACC}" v="865" dt="2025-09-26T14:18:01.58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6"/>
    <p:restoredTop sz="85178"/>
  </p:normalViewPr>
  <p:slideViewPr>
    <p:cSldViewPr snapToGrid="0" snapToObjects="1">
      <p:cViewPr>
        <p:scale>
          <a:sx n="100" d="100"/>
          <a:sy n="100" d="100"/>
        </p:scale>
        <p:origin x="1416" y="23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216" d="100"/>
          <a:sy n="216" d="100"/>
        </p:scale>
        <p:origin x="192" y="16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CV accuracy</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9.5029968268891749E-2"/>
                      <c:h val="5.9319796632207315E-2"/>
                    </c:manualLayout>
                  </c15:layout>
                </c:ext>
                <c:ext xmlns:c16="http://schemas.microsoft.com/office/drawing/2014/chart" uri="{C3380CC4-5D6E-409C-BE32-E72D297353CC}">
                  <c16:uniqueId val="{00000004-DC12-7F4A-B403-8DA1DA567985}"/>
                </c:ext>
              </c:extLst>
            </c:dLbl>
            <c:dLbl>
              <c:idx val="1"/>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9.5029968268891749E-2"/>
                      <c:h val="4.4114504232638574E-2"/>
                    </c:manualLayout>
                  </c15:layout>
                </c:ext>
                <c:ext xmlns:c16="http://schemas.microsoft.com/office/drawing/2014/chart" uri="{C3380CC4-5D6E-409C-BE32-E72D297353CC}">
                  <c16:uniqueId val="{00000006-DC12-7F4A-B403-8DA1DA567985}"/>
                </c:ext>
              </c:extLst>
            </c:dLbl>
            <c:dLbl>
              <c:idx val="2"/>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0104595134563403E-2"/>
                      <c:h val="4.7915827332530768E-2"/>
                    </c:manualLayout>
                  </c15:layout>
                </c:ext>
                <c:ext xmlns:c16="http://schemas.microsoft.com/office/drawing/2014/chart" uri="{C3380CC4-5D6E-409C-BE32-E72D297353CC}">
                  <c16:uniqueId val="{00000003-DC12-7F4A-B403-8DA1DA567985}"/>
                </c:ext>
              </c:extLst>
            </c:dLbl>
            <c:dLbl>
              <c:idx val="3"/>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9.8015042895757437E-2"/>
                      <c:h val="4.0313181132746387E-2"/>
                    </c:manualLayout>
                  </c15:layout>
                </c:ext>
                <c:ext xmlns:c16="http://schemas.microsoft.com/office/drawing/2014/chart" uri="{C3380CC4-5D6E-409C-BE32-E72D297353CC}">
                  <c16:uniqueId val="{0000000A-DC12-7F4A-B403-8DA1DA56798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 Regression</c:v>
                </c:pt>
                <c:pt idx="1">
                  <c:v>SVM</c:v>
                </c:pt>
                <c:pt idx="2">
                  <c:v>Decision Tree</c:v>
                </c:pt>
                <c:pt idx="3">
                  <c:v>K-NN</c:v>
                </c:pt>
              </c:strCache>
            </c:strRef>
          </c:cat>
          <c:val>
            <c:numRef>
              <c:f>Sheet1!$B$2:$B$5</c:f>
              <c:numCache>
                <c:formatCode>0.00%</c:formatCode>
                <c:ptCount val="4"/>
                <c:pt idx="0">
                  <c:v>0.84599999999999997</c:v>
                </c:pt>
                <c:pt idx="1">
                  <c:v>0.84799999999999998</c:v>
                </c:pt>
                <c:pt idx="2">
                  <c:v>0.88800000000000001</c:v>
                </c:pt>
                <c:pt idx="3">
                  <c:v>0.84799999999999998</c:v>
                </c:pt>
              </c:numCache>
            </c:numRef>
          </c:val>
          <c:extLst>
            <c:ext xmlns:c16="http://schemas.microsoft.com/office/drawing/2014/chart" uri="{C3380CC4-5D6E-409C-BE32-E72D297353CC}">
              <c16:uniqueId val="{00000000-DC12-7F4A-B403-8DA1DA567985}"/>
            </c:ext>
          </c:extLst>
        </c:ser>
        <c:ser>
          <c:idx val="1"/>
          <c:order val="1"/>
          <c:tx>
            <c:strRef>
              <c:f>Sheet1!$C$1</c:f>
              <c:strCache>
                <c:ptCount val="1"/>
                <c:pt idx="0">
                  <c:v>Test accuracy</c:v>
                </c:pt>
              </c:strCache>
            </c:strRef>
          </c:tx>
          <c:spPr>
            <a:solidFill>
              <a:schemeClr val="accent2"/>
            </a:solidFill>
            <a:ln>
              <a:noFill/>
            </a:ln>
            <a:effectLst/>
          </c:spPr>
          <c:invertIfNegative val="0"/>
          <c:dLbls>
            <c:dLbl>
              <c:idx val="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8.3089669761429077E-2"/>
                      <c:h val="5.1717150432422948E-2"/>
                    </c:manualLayout>
                  </c15:layout>
                </c:ext>
                <c:ext xmlns:c16="http://schemas.microsoft.com/office/drawing/2014/chart" uri="{C3380CC4-5D6E-409C-BE32-E72D297353CC}">
                  <c16:uniqueId val="{00000005-DC12-7F4A-B403-8DA1DA567985}"/>
                </c:ext>
              </c:extLst>
            </c:dLbl>
            <c:dLbl>
              <c:idx val="1"/>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9.5029968268891749E-2"/>
                      <c:h val="5.5518473532315128E-2"/>
                    </c:manualLayout>
                  </c15:layout>
                </c:ext>
                <c:ext xmlns:c16="http://schemas.microsoft.com/office/drawing/2014/chart" uri="{C3380CC4-5D6E-409C-BE32-E72D297353CC}">
                  <c16:uniqueId val="{00000007-DC12-7F4A-B403-8DA1DA567985}"/>
                </c:ext>
              </c:extLst>
            </c:dLbl>
            <c:dLbl>
              <c:idx val="2"/>
              <c:layout>
                <c:manualLayout>
                  <c:x val="-5.9701492537313433E-3"/>
                  <c:y val="0.11023851955526309"/>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9.8015042895757437E-2"/>
                      <c:h val="4.4114504232638574E-2"/>
                    </c:manualLayout>
                  </c15:layout>
                </c:ext>
                <c:ext xmlns:c16="http://schemas.microsoft.com/office/drawing/2014/chart" uri="{C3380CC4-5D6E-409C-BE32-E72D297353CC}">
                  <c16:uniqueId val="{00000008-DC12-7F4A-B403-8DA1DA567985}"/>
                </c:ext>
              </c:extLst>
            </c:dLbl>
            <c:dLbl>
              <c:idx val="3"/>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0398519214948877"/>
                      <c:h val="5.1717150432422948E-2"/>
                    </c:manualLayout>
                  </c15:layout>
                </c:ext>
                <c:ext xmlns:c16="http://schemas.microsoft.com/office/drawing/2014/chart" uri="{C3380CC4-5D6E-409C-BE32-E72D297353CC}">
                  <c16:uniqueId val="{00000009-DC12-7F4A-B403-8DA1DA56798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 Regression</c:v>
                </c:pt>
                <c:pt idx="1">
                  <c:v>SVM</c:v>
                </c:pt>
                <c:pt idx="2">
                  <c:v>Decision Tree</c:v>
                </c:pt>
                <c:pt idx="3">
                  <c:v>K-NN</c:v>
                </c:pt>
              </c:strCache>
            </c:strRef>
          </c:cat>
          <c:val>
            <c:numRef>
              <c:f>Sheet1!$C$2:$C$5</c:f>
              <c:numCache>
                <c:formatCode>0.00%</c:formatCode>
                <c:ptCount val="4"/>
                <c:pt idx="0">
                  <c:v>0.83299999999999996</c:v>
                </c:pt>
                <c:pt idx="1">
                  <c:v>0.83299999999999996</c:v>
                </c:pt>
                <c:pt idx="2">
                  <c:v>0.83299999999999996</c:v>
                </c:pt>
                <c:pt idx="3">
                  <c:v>0.83299999999999996</c:v>
                </c:pt>
              </c:numCache>
            </c:numRef>
          </c:val>
          <c:extLst>
            <c:ext xmlns:c16="http://schemas.microsoft.com/office/drawing/2014/chart" uri="{C3380CC4-5D6E-409C-BE32-E72D297353CC}">
              <c16:uniqueId val="{00000001-DC12-7F4A-B403-8DA1DA567985}"/>
            </c:ext>
          </c:extLst>
        </c:ser>
        <c:dLbls>
          <c:dLblPos val="ctr"/>
          <c:showLegendKey val="0"/>
          <c:showVal val="1"/>
          <c:showCatName val="0"/>
          <c:showSerName val="0"/>
          <c:showPercent val="0"/>
          <c:showBubbleSize val="0"/>
        </c:dLbls>
        <c:gapWidth val="150"/>
        <c:axId val="1676993839"/>
        <c:axId val="1677066687"/>
      </c:barChart>
      <c:catAx>
        <c:axId val="16769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7066687"/>
        <c:crosses val="autoZero"/>
        <c:auto val="1"/>
        <c:lblAlgn val="ctr"/>
        <c:lblOffset val="100"/>
        <c:noMultiLvlLbl val="0"/>
      </c:catAx>
      <c:valAx>
        <c:axId val="167706668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69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F7DA84-BDE3-7D4E-B9AF-13F252EC5D8A}"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07D7D868-A8E0-D842-8A6C-5E8F186C6712}">
      <dgm:prSet phldrT="[Text]"/>
      <dgm:spPr/>
      <dgm:t>
        <a:bodyPr/>
        <a:lstStyle/>
        <a:p>
          <a:pPr>
            <a:buFont typeface="+mj-lt"/>
            <a:buAutoNum type="arabicPeriod"/>
          </a:pPr>
          <a:r>
            <a:rPr lang="en-US" b="1" dirty="0"/>
            <a:t>Wiki URL</a:t>
          </a:r>
          <a:endParaRPr lang="en-US" dirty="0"/>
        </a:p>
      </dgm:t>
    </dgm:pt>
    <dgm:pt modelId="{332C41C9-6724-704A-9A64-7442DDE9B6FA}" type="parTrans" cxnId="{58903636-56AA-2448-8268-8F23F7E56CA8}">
      <dgm:prSet/>
      <dgm:spPr/>
      <dgm:t>
        <a:bodyPr/>
        <a:lstStyle/>
        <a:p>
          <a:endParaRPr lang="en-US"/>
        </a:p>
      </dgm:t>
    </dgm:pt>
    <dgm:pt modelId="{E1DBC642-66CA-1543-84FF-E4FA2B36AA22}" type="sibTrans" cxnId="{58903636-56AA-2448-8268-8F23F7E56CA8}">
      <dgm:prSet/>
      <dgm:spPr/>
      <dgm:t>
        <a:bodyPr/>
        <a:lstStyle/>
        <a:p>
          <a:endParaRPr lang="en-US"/>
        </a:p>
      </dgm:t>
    </dgm:pt>
    <dgm:pt modelId="{D2EADA78-F70F-0742-9230-D91EDE35D7D7}">
      <dgm:prSet phldrT="[Text]"/>
      <dgm:spPr/>
      <dgm:t>
        <a:bodyPr/>
        <a:lstStyle/>
        <a:p>
          <a:pPr>
            <a:buFont typeface="+mj-lt"/>
            <a:buAutoNum type="arabicPeriod"/>
          </a:pPr>
          <a:r>
            <a:rPr lang="en-US" b="1" dirty="0"/>
            <a:t>GET HTML</a:t>
          </a:r>
          <a:endParaRPr lang="en-US" dirty="0"/>
        </a:p>
      </dgm:t>
    </dgm:pt>
    <dgm:pt modelId="{2F300076-D850-014F-B085-CEB3FC73F3D8}" type="parTrans" cxnId="{09026E05-F846-F94E-B25E-1D9ABCD7486D}">
      <dgm:prSet/>
      <dgm:spPr/>
      <dgm:t>
        <a:bodyPr/>
        <a:lstStyle/>
        <a:p>
          <a:endParaRPr lang="en-US"/>
        </a:p>
      </dgm:t>
    </dgm:pt>
    <dgm:pt modelId="{381D528D-F751-F742-9E1F-C6E72501B814}" type="sibTrans" cxnId="{09026E05-F846-F94E-B25E-1D9ABCD7486D}">
      <dgm:prSet/>
      <dgm:spPr/>
      <dgm:t>
        <a:bodyPr/>
        <a:lstStyle/>
        <a:p>
          <a:endParaRPr lang="en-US"/>
        </a:p>
      </dgm:t>
    </dgm:pt>
    <dgm:pt modelId="{CA525514-9067-B147-8260-ABBCC2B8DCDF}">
      <dgm:prSet phldrT="[Text]"/>
      <dgm:spPr/>
      <dgm:t>
        <a:bodyPr/>
        <a:lstStyle/>
        <a:p>
          <a:pPr>
            <a:buFont typeface="+mj-lt"/>
            <a:buAutoNum type="arabicPeriod"/>
          </a:pPr>
          <a:r>
            <a:rPr lang="en-US" b="1" dirty="0"/>
            <a:t>Parse (BS4)</a:t>
          </a:r>
          <a:endParaRPr lang="en-US" dirty="0"/>
        </a:p>
      </dgm:t>
    </dgm:pt>
    <dgm:pt modelId="{6F0AB2DE-E709-4642-86C4-BDCCB0D55FE9}" type="parTrans" cxnId="{5D76B042-B9CD-D541-B251-8593DE6326E5}">
      <dgm:prSet/>
      <dgm:spPr/>
      <dgm:t>
        <a:bodyPr/>
        <a:lstStyle/>
        <a:p>
          <a:endParaRPr lang="en-US"/>
        </a:p>
      </dgm:t>
    </dgm:pt>
    <dgm:pt modelId="{D274691B-2B8E-5645-9827-FDDC662CB4A2}" type="sibTrans" cxnId="{5D76B042-B9CD-D541-B251-8593DE6326E5}">
      <dgm:prSet/>
      <dgm:spPr/>
      <dgm:t>
        <a:bodyPr/>
        <a:lstStyle/>
        <a:p>
          <a:endParaRPr lang="en-US"/>
        </a:p>
      </dgm:t>
    </dgm:pt>
    <dgm:pt modelId="{C19B755E-4267-7046-8A17-08164BD3B7C1}">
      <dgm:prSet phldrT="[Text]"/>
      <dgm:spPr/>
      <dgm:t>
        <a:bodyPr/>
        <a:lstStyle/>
        <a:p>
          <a:pPr>
            <a:buFont typeface="+mj-lt"/>
            <a:buAutoNum type="arabicPeriod"/>
          </a:pPr>
          <a:r>
            <a:rPr lang="en-US" b="1" dirty="0"/>
            <a:t>Find launch table</a:t>
          </a:r>
          <a:endParaRPr lang="en-US" dirty="0"/>
        </a:p>
      </dgm:t>
    </dgm:pt>
    <dgm:pt modelId="{A360ECAE-FE6F-AC4A-B220-58B4B237C444}" type="parTrans" cxnId="{1A40BF82-1BA2-9546-81D6-0297670DB842}">
      <dgm:prSet/>
      <dgm:spPr/>
      <dgm:t>
        <a:bodyPr/>
        <a:lstStyle/>
        <a:p>
          <a:endParaRPr lang="en-US"/>
        </a:p>
      </dgm:t>
    </dgm:pt>
    <dgm:pt modelId="{5DCA6AEB-77DA-644E-B38F-DFEEBDD7578D}" type="sibTrans" cxnId="{1A40BF82-1BA2-9546-81D6-0297670DB842}">
      <dgm:prSet/>
      <dgm:spPr/>
      <dgm:t>
        <a:bodyPr/>
        <a:lstStyle/>
        <a:p>
          <a:endParaRPr lang="en-US"/>
        </a:p>
      </dgm:t>
    </dgm:pt>
    <dgm:pt modelId="{5760A38C-6AE6-AB43-9A03-458F2E0313BD}">
      <dgm:prSet phldrT="[Text]"/>
      <dgm:spPr/>
      <dgm:t>
        <a:bodyPr/>
        <a:lstStyle/>
        <a:p>
          <a:pPr>
            <a:buFont typeface="+mj-lt"/>
            <a:buAutoNum type="arabicPeriod"/>
          </a:pPr>
          <a:r>
            <a:rPr lang="en-US" b="1" dirty="0"/>
            <a:t>Extract rows/cols</a:t>
          </a:r>
          <a:endParaRPr lang="en-US" dirty="0"/>
        </a:p>
      </dgm:t>
    </dgm:pt>
    <dgm:pt modelId="{1D7CF602-68F0-F048-A1C1-19A605DF41DC}" type="parTrans" cxnId="{7BFDE81B-5C69-BE40-9060-7314BA11BF27}">
      <dgm:prSet/>
      <dgm:spPr/>
      <dgm:t>
        <a:bodyPr/>
        <a:lstStyle/>
        <a:p>
          <a:endParaRPr lang="en-US"/>
        </a:p>
      </dgm:t>
    </dgm:pt>
    <dgm:pt modelId="{10A3D12E-C814-7C41-BAA6-D980DE89C0AF}" type="sibTrans" cxnId="{7BFDE81B-5C69-BE40-9060-7314BA11BF27}">
      <dgm:prSet/>
      <dgm:spPr/>
      <dgm:t>
        <a:bodyPr/>
        <a:lstStyle/>
        <a:p>
          <a:endParaRPr lang="en-US"/>
        </a:p>
      </dgm:t>
    </dgm:pt>
    <dgm:pt modelId="{195D9CDC-C51A-4947-A6AD-620BA1B4712A}">
      <dgm:prSet phldrT="[Text]"/>
      <dgm:spPr/>
      <dgm:t>
        <a:bodyPr/>
        <a:lstStyle/>
        <a:p>
          <a:pPr>
            <a:buFont typeface="+mj-lt"/>
            <a:buAutoNum type="arabicPeriod"/>
          </a:pPr>
          <a:r>
            <a:rPr lang="en-US" b="1" dirty="0"/>
            <a:t>pandas DataFrame</a:t>
          </a:r>
          <a:endParaRPr lang="en-US" dirty="0"/>
        </a:p>
      </dgm:t>
    </dgm:pt>
    <dgm:pt modelId="{82621366-D8E3-B944-9E17-8570C89F48BF}" type="parTrans" cxnId="{FD8C13D6-8D7E-AE4E-A679-1BAF8F370C71}">
      <dgm:prSet/>
      <dgm:spPr/>
      <dgm:t>
        <a:bodyPr/>
        <a:lstStyle/>
        <a:p>
          <a:endParaRPr lang="en-US"/>
        </a:p>
      </dgm:t>
    </dgm:pt>
    <dgm:pt modelId="{E1D85391-EE04-F849-A16E-F546978DA73A}" type="sibTrans" cxnId="{FD8C13D6-8D7E-AE4E-A679-1BAF8F370C71}">
      <dgm:prSet/>
      <dgm:spPr/>
      <dgm:t>
        <a:bodyPr/>
        <a:lstStyle/>
        <a:p>
          <a:endParaRPr lang="en-US"/>
        </a:p>
      </dgm:t>
    </dgm:pt>
    <dgm:pt modelId="{51CC491E-A113-DE4E-8E7A-6B05CC47EAAC}">
      <dgm:prSet phldrT="[Text]"/>
      <dgm:spPr/>
      <dgm:t>
        <a:bodyPr/>
        <a:lstStyle/>
        <a:p>
          <a:pPr>
            <a:buFont typeface="+mj-lt"/>
            <a:buAutoNum type="arabicPeriod"/>
          </a:pPr>
          <a:r>
            <a:rPr lang="en-US" b="1" dirty="0"/>
            <a:t>Save CSV</a:t>
          </a:r>
          <a:endParaRPr lang="en-US" dirty="0"/>
        </a:p>
      </dgm:t>
    </dgm:pt>
    <dgm:pt modelId="{03138ED1-9481-F448-B1DB-31AC8D356DF0}" type="parTrans" cxnId="{15D04A56-5093-5A42-8499-FD5406A30BE2}">
      <dgm:prSet/>
      <dgm:spPr/>
      <dgm:t>
        <a:bodyPr/>
        <a:lstStyle/>
        <a:p>
          <a:endParaRPr lang="en-US"/>
        </a:p>
      </dgm:t>
    </dgm:pt>
    <dgm:pt modelId="{4A4F53AF-A6BE-4A4A-8183-1198CFC136CC}" type="sibTrans" cxnId="{15D04A56-5093-5A42-8499-FD5406A30BE2}">
      <dgm:prSet/>
      <dgm:spPr/>
      <dgm:t>
        <a:bodyPr/>
        <a:lstStyle/>
        <a:p>
          <a:endParaRPr lang="en-US"/>
        </a:p>
      </dgm:t>
    </dgm:pt>
    <dgm:pt modelId="{61841F9C-FC72-C546-B8E2-5A0108609731}">
      <dgm:prSet phldrT="[Text]"/>
      <dgm:spPr/>
      <dgm:t>
        <a:bodyPr/>
        <a:lstStyle/>
        <a:p>
          <a:pPr>
            <a:buFont typeface="+mj-lt"/>
            <a:buAutoNum type="arabicPeriod"/>
          </a:pPr>
          <a:r>
            <a:rPr lang="en-US" b="1" dirty="0"/>
            <a:t>Clean/normalize</a:t>
          </a:r>
          <a:r>
            <a:rPr lang="en-US" dirty="0"/>
            <a:t> </a:t>
          </a:r>
        </a:p>
      </dgm:t>
    </dgm:pt>
    <dgm:pt modelId="{DF1D3D1E-0983-FF4C-B557-D826AF5A4FB7}" type="sibTrans" cxnId="{309D314D-0C62-5246-9F0A-1F7B744B906D}">
      <dgm:prSet/>
      <dgm:spPr/>
      <dgm:t>
        <a:bodyPr/>
        <a:lstStyle/>
        <a:p>
          <a:endParaRPr lang="en-US"/>
        </a:p>
      </dgm:t>
    </dgm:pt>
    <dgm:pt modelId="{5C42FC3C-845B-AC42-A562-FE0E650369E8}" type="parTrans" cxnId="{309D314D-0C62-5246-9F0A-1F7B744B906D}">
      <dgm:prSet/>
      <dgm:spPr/>
      <dgm:t>
        <a:bodyPr/>
        <a:lstStyle/>
        <a:p>
          <a:endParaRPr lang="en-US"/>
        </a:p>
      </dgm:t>
    </dgm:pt>
    <dgm:pt modelId="{C4141DC5-4284-0646-8DB7-FDAEEA57192A}" type="pres">
      <dgm:prSet presAssocID="{3FF7DA84-BDE3-7D4E-B9AF-13F252EC5D8A}" presName="Name0" presStyleCnt="0">
        <dgm:presLayoutVars>
          <dgm:dir/>
          <dgm:resizeHandles/>
        </dgm:presLayoutVars>
      </dgm:prSet>
      <dgm:spPr/>
    </dgm:pt>
    <dgm:pt modelId="{3FE7C494-61E6-F341-8548-093ED01F1626}" type="pres">
      <dgm:prSet presAssocID="{07D7D868-A8E0-D842-8A6C-5E8F186C6712}" presName="compNode" presStyleCnt="0"/>
      <dgm:spPr/>
    </dgm:pt>
    <dgm:pt modelId="{76345C2A-4694-474A-A423-4666525DCEF9}" type="pres">
      <dgm:prSet presAssocID="{07D7D868-A8E0-D842-8A6C-5E8F186C6712}" presName="dummyConnPt" presStyleCnt="0"/>
      <dgm:spPr/>
    </dgm:pt>
    <dgm:pt modelId="{3BEAA7A9-AD25-B34B-8134-EEF57666CEE1}" type="pres">
      <dgm:prSet presAssocID="{07D7D868-A8E0-D842-8A6C-5E8F186C6712}" presName="node" presStyleLbl="node1" presStyleIdx="0" presStyleCnt="8">
        <dgm:presLayoutVars>
          <dgm:bulletEnabled val="1"/>
        </dgm:presLayoutVars>
      </dgm:prSet>
      <dgm:spPr/>
    </dgm:pt>
    <dgm:pt modelId="{69ABDBD5-E57E-2245-8A5F-41675836FDC0}" type="pres">
      <dgm:prSet presAssocID="{E1DBC642-66CA-1543-84FF-E4FA2B36AA22}" presName="sibTrans" presStyleLbl="bgSibTrans2D1" presStyleIdx="0" presStyleCnt="7"/>
      <dgm:spPr/>
    </dgm:pt>
    <dgm:pt modelId="{5933BB73-EC8C-2148-9C78-A6621676E2A2}" type="pres">
      <dgm:prSet presAssocID="{D2EADA78-F70F-0742-9230-D91EDE35D7D7}" presName="compNode" presStyleCnt="0"/>
      <dgm:spPr/>
    </dgm:pt>
    <dgm:pt modelId="{802A5782-EEA1-6D47-BB64-BC15F77F1FB6}" type="pres">
      <dgm:prSet presAssocID="{D2EADA78-F70F-0742-9230-D91EDE35D7D7}" presName="dummyConnPt" presStyleCnt="0"/>
      <dgm:spPr/>
    </dgm:pt>
    <dgm:pt modelId="{81E58648-9935-0D49-975F-B752FAF94C25}" type="pres">
      <dgm:prSet presAssocID="{D2EADA78-F70F-0742-9230-D91EDE35D7D7}" presName="node" presStyleLbl="node1" presStyleIdx="1" presStyleCnt="8">
        <dgm:presLayoutVars>
          <dgm:bulletEnabled val="1"/>
        </dgm:presLayoutVars>
      </dgm:prSet>
      <dgm:spPr/>
    </dgm:pt>
    <dgm:pt modelId="{EE2E3A0E-6935-FB4F-8848-69755C863C4A}" type="pres">
      <dgm:prSet presAssocID="{381D528D-F751-F742-9E1F-C6E72501B814}" presName="sibTrans" presStyleLbl="bgSibTrans2D1" presStyleIdx="1" presStyleCnt="7"/>
      <dgm:spPr/>
    </dgm:pt>
    <dgm:pt modelId="{EF33EAE0-D5AC-C04C-8245-2611A79EBB30}" type="pres">
      <dgm:prSet presAssocID="{CA525514-9067-B147-8260-ABBCC2B8DCDF}" presName="compNode" presStyleCnt="0"/>
      <dgm:spPr/>
    </dgm:pt>
    <dgm:pt modelId="{B64D871E-ED58-6D4A-B493-508AAB3C2DC5}" type="pres">
      <dgm:prSet presAssocID="{CA525514-9067-B147-8260-ABBCC2B8DCDF}" presName="dummyConnPt" presStyleCnt="0"/>
      <dgm:spPr/>
    </dgm:pt>
    <dgm:pt modelId="{62C48172-184A-A04F-A448-955204D8A267}" type="pres">
      <dgm:prSet presAssocID="{CA525514-9067-B147-8260-ABBCC2B8DCDF}" presName="node" presStyleLbl="node1" presStyleIdx="2" presStyleCnt="8">
        <dgm:presLayoutVars>
          <dgm:bulletEnabled val="1"/>
        </dgm:presLayoutVars>
      </dgm:prSet>
      <dgm:spPr/>
    </dgm:pt>
    <dgm:pt modelId="{9CDA7819-D016-904C-A233-8618E270646A}" type="pres">
      <dgm:prSet presAssocID="{D274691B-2B8E-5645-9827-FDDC662CB4A2}" presName="sibTrans" presStyleLbl="bgSibTrans2D1" presStyleIdx="2" presStyleCnt="7"/>
      <dgm:spPr/>
    </dgm:pt>
    <dgm:pt modelId="{E5D682D1-BF49-9947-9C7D-10A4E256089D}" type="pres">
      <dgm:prSet presAssocID="{C19B755E-4267-7046-8A17-08164BD3B7C1}" presName="compNode" presStyleCnt="0"/>
      <dgm:spPr/>
    </dgm:pt>
    <dgm:pt modelId="{0B3D76D0-9180-FD4F-BFBF-8DCCF7BB54E7}" type="pres">
      <dgm:prSet presAssocID="{C19B755E-4267-7046-8A17-08164BD3B7C1}" presName="dummyConnPt" presStyleCnt="0"/>
      <dgm:spPr/>
    </dgm:pt>
    <dgm:pt modelId="{4C9ACFE7-395E-5846-B0B8-DB3736DFE445}" type="pres">
      <dgm:prSet presAssocID="{C19B755E-4267-7046-8A17-08164BD3B7C1}" presName="node" presStyleLbl="node1" presStyleIdx="3" presStyleCnt="8">
        <dgm:presLayoutVars>
          <dgm:bulletEnabled val="1"/>
        </dgm:presLayoutVars>
      </dgm:prSet>
      <dgm:spPr/>
    </dgm:pt>
    <dgm:pt modelId="{71A4953F-F58F-AE4A-9827-F9DBAF94D436}" type="pres">
      <dgm:prSet presAssocID="{5DCA6AEB-77DA-644E-B38F-DFEEBDD7578D}" presName="sibTrans" presStyleLbl="bgSibTrans2D1" presStyleIdx="3" presStyleCnt="7"/>
      <dgm:spPr/>
    </dgm:pt>
    <dgm:pt modelId="{7A7966AA-BC9B-2B4E-A68A-2D0FB8CD10C3}" type="pres">
      <dgm:prSet presAssocID="{5760A38C-6AE6-AB43-9A03-458F2E0313BD}" presName="compNode" presStyleCnt="0"/>
      <dgm:spPr/>
    </dgm:pt>
    <dgm:pt modelId="{BE5C013F-F841-9042-8CAD-E0F43088BF6F}" type="pres">
      <dgm:prSet presAssocID="{5760A38C-6AE6-AB43-9A03-458F2E0313BD}" presName="dummyConnPt" presStyleCnt="0"/>
      <dgm:spPr/>
    </dgm:pt>
    <dgm:pt modelId="{8672164A-6969-9640-8396-0A587DE7B2FE}" type="pres">
      <dgm:prSet presAssocID="{5760A38C-6AE6-AB43-9A03-458F2E0313BD}" presName="node" presStyleLbl="node1" presStyleIdx="4" presStyleCnt="8">
        <dgm:presLayoutVars>
          <dgm:bulletEnabled val="1"/>
        </dgm:presLayoutVars>
      </dgm:prSet>
      <dgm:spPr/>
    </dgm:pt>
    <dgm:pt modelId="{CCB18EAA-A8BE-1644-BE72-A8CAF6D96509}" type="pres">
      <dgm:prSet presAssocID="{10A3D12E-C814-7C41-BAA6-D980DE89C0AF}" presName="sibTrans" presStyleLbl="bgSibTrans2D1" presStyleIdx="4" presStyleCnt="7"/>
      <dgm:spPr/>
    </dgm:pt>
    <dgm:pt modelId="{97B67CD8-3BD7-ED4C-9CFC-33FC0C457FBE}" type="pres">
      <dgm:prSet presAssocID="{61841F9C-FC72-C546-B8E2-5A0108609731}" presName="compNode" presStyleCnt="0"/>
      <dgm:spPr/>
    </dgm:pt>
    <dgm:pt modelId="{BD2DE429-7E32-994E-A736-0E7C94F674BC}" type="pres">
      <dgm:prSet presAssocID="{61841F9C-FC72-C546-B8E2-5A0108609731}" presName="dummyConnPt" presStyleCnt="0"/>
      <dgm:spPr/>
    </dgm:pt>
    <dgm:pt modelId="{150AC561-0E0D-CD47-9695-8E2A50496726}" type="pres">
      <dgm:prSet presAssocID="{61841F9C-FC72-C546-B8E2-5A0108609731}" presName="node" presStyleLbl="node1" presStyleIdx="5" presStyleCnt="8">
        <dgm:presLayoutVars>
          <dgm:bulletEnabled val="1"/>
        </dgm:presLayoutVars>
      </dgm:prSet>
      <dgm:spPr/>
    </dgm:pt>
    <dgm:pt modelId="{43047513-4BAC-C542-97CA-2EB926A054D2}" type="pres">
      <dgm:prSet presAssocID="{DF1D3D1E-0983-FF4C-B557-D826AF5A4FB7}" presName="sibTrans" presStyleLbl="bgSibTrans2D1" presStyleIdx="5" presStyleCnt="7"/>
      <dgm:spPr/>
    </dgm:pt>
    <dgm:pt modelId="{E42B1805-B389-2B47-B7A1-193B19B2B11D}" type="pres">
      <dgm:prSet presAssocID="{195D9CDC-C51A-4947-A6AD-620BA1B4712A}" presName="compNode" presStyleCnt="0"/>
      <dgm:spPr/>
    </dgm:pt>
    <dgm:pt modelId="{B951DF7D-48A2-0F42-98A2-1310E7EA375F}" type="pres">
      <dgm:prSet presAssocID="{195D9CDC-C51A-4947-A6AD-620BA1B4712A}" presName="dummyConnPt" presStyleCnt="0"/>
      <dgm:spPr/>
    </dgm:pt>
    <dgm:pt modelId="{FC8DB8AA-97C2-3B41-90C7-934BF27B0700}" type="pres">
      <dgm:prSet presAssocID="{195D9CDC-C51A-4947-A6AD-620BA1B4712A}" presName="node" presStyleLbl="node1" presStyleIdx="6" presStyleCnt="8">
        <dgm:presLayoutVars>
          <dgm:bulletEnabled val="1"/>
        </dgm:presLayoutVars>
      </dgm:prSet>
      <dgm:spPr/>
    </dgm:pt>
    <dgm:pt modelId="{3790A378-342E-7044-9AB5-C4A8BA484A4B}" type="pres">
      <dgm:prSet presAssocID="{E1D85391-EE04-F849-A16E-F546978DA73A}" presName="sibTrans" presStyleLbl="bgSibTrans2D1" presStyleIdx="6" presStyleCnt="7"/>
      <dgm:spPr/>
    </dgm:pt>
    <dgm:pt modelId="{B9EC37FB-3188-2B48-B36D-693686AB4136}" type="pres">
      <dgm:prSet presAssocID="{51CC491E-A113-DE4E-8E7A-6B05CC47EAAC}" presName="compNode" presStyleCnt="0"/>
      <dgm:spPr/>
    </dgm:pt>
    <dgm:pt modelId="{7649636F-5469-594B-AC43-FE2A0584B60F}" type="pres">
      <dgm:prSet presAssocID="{51CC491E-A113-DE4E-8E7A-6B05CC47EAAC}" presName="dummyConnPt" presStyleCnt="0"/>
      <dgm:spPr/>
    </dgm:pt>
    <dgm:pt modelId="{3BD2F8E4-2B08-5147-8EAF-259A2621146E}" type="pres">
      <dgm:prSet presAssocID="{51CC491E-A113-DE4E-8E7A-6B05CC47EAAC}" presName="node" presStyleLbl="node1" presStyleIdx="7" presStyleCnt="8">
        <dgm:presLayoutVars>
          <dgm:bulletEnabled val="1"/>
        </dgm:presLayoutVars>
      </dgm:prSet>
      <dgm:spPr/>
    </dgm:pt>
  </dgm:ptLst>
  <dgm:cxnLst>
    <dgm:cxn modelId="{09026E05-F846-F94E-B25E-1D9ABCD7486D}" srcId="{3FF7DA84-BDE3-7D4E-B9AF-13F252EC5D8A}" destId="{D2EADA78-F70F-0742-9230-D91EDE35D7D7}" srcOrd="1" destOrd="0" parTransId="{2F300076-D850-014F-B085-CEB3FC73F3D8}" sibTransId="{381D528D-F751-F742-9E1F-C6E72501B814}"/>
    <dgm:cxn modelId="{7BFDE81B-5C69-BE40-9060-7314BA11BF27}" srcId="{3FF7DA84-BDE3-7D4E-B9AF-13F252EC5D8A}" destId="{5760A38C-6AE6-AB43-9A03-458F2E0313BD}" srcOrd="4" destOrd="0" parTransId="{1D7CF602-68F0-F048-A1C1-19A605DF41DC}" sibTransId="{10A3D12E-C814-7C41-BAA6-D980DE89C0AF}"/>
    <dgm:cxn modelId="{74C37524-D2CB-924F-A8A2-18F964D93101}" type="presOf" srcId="{3FF7DA84-BDE3-7D4E-B9AF-13F252EC5D8A}" destId="{C4141DC5-4284-0646-8DB7-FDAEEA57192A}" srcOrd="0" destOrd="0" presId="urn:microsoft.com/office/officeart/2005/8/layout/bProcess4"/>
    <dgm:cxn modelId="{9A744C27-00C3-8747-AA69-0E3E7D295B18}" type="presOf" srcId="{D2EADA78-F70F-0742-9230-D91EDE35D7D7}" destId="{81E58648-9935-0D49-975F-B752FAF94C25}" srcOrd="0" destOrd="0" presId="urn:microsoft.com/office/officeart/2005/8/layout/bProcess4"/>
    <dgm:cxn modelId="{58903636-56AA-2448-8268-8F23F7E56CA8}" srcId="{3FF7DA84-BDE3-7D4E-B9AF-13F252EC5D8A}" destId="{07D7D868-A8E0-D842-8A6C-5E8F186C6712}" srcOrd="0" destOrd="0" parTransId="{332C41C9-6724-704A-9A64-7442DDE9B6FA}" sibTransId="{E1DBC642-66CA-1543-84FF-E4FA2B36AA22}"/>
    <dgm:cxn modelId="{C7575838-51F8-4C46-BDF9-7A68F16A8C21}" type="presOf" srcId="{10A3D12E-C814-7C41-BAA6-D980DE89C0AF}" destId="{CCB18EAA-A8BE-1644-BE72-A8CAF6D96509}" srcOrd="0" destOrd="0" presId="urn:microsoft.com/office/officeart/2005/8/layout/bProcess4"/>
    <dgm:cxn modelId="{5D76B042-B9CD-D541-B251-8593DE6326E5}" srcId="{3FF7DA84-BDE3-7D4E-B9AF-13F252EC5D8A}" destId="{CA525514-9067-B147-8260-ABBCC2B8DCDF}" srcOrd="2" destOrd="0" parTransId="{6F0AB2DE-E709-4642-86C4-BDCCB0D55FE9}" sibTransId="{D274691B-2B8E-5645-9827-FDDC662CB4A2}"/>
    <dgm:cxn modelId="{95DB0548-2328-084B-A0A1-34202D15D701}" type="presOf" srcId="{195D9CDC-C51A-4947-A6AD-620BA1B4712A}" destId="{FC8DB8AA-97C2-3B41-90C7-934BF27B0700}" srcOrd="0" destOrd="0" presId="urn:microsoft.com/office/officeart/2005/8/layout/bProcess4"/>
    <dgm:cxn modelId="{309D314D-0C62-5246-9F0A-1F7B744B906D}" srcId="{3FF7DA84-BDE3-7D4E-B9AF-13F252EC5D8A}" destId="{61841F9C-FC72-C546-B8E2-5A0108609731}" srcOrd="5" destOrd="0" parTransId="{5C42FC3C-845B-AC42-A562-FE0E650369E8}" sibTransId="{DF1D3D1E-0983-FF4C-B557-D826AF5A4FB7}"/>
    <dgm:cxn modelId="{15D04A56-5093-5A42-8499-FD5406A30BE2}" srcId="{3FF7DA84-BDE3-7D4E-B9AF-13F252EC5D8A}" destId="{51CC491E-A113-DE4E-8E7A-6B05CC47EAAC}" srcOrd="7" destOrd="0" parTransId="{03138ED1-9481-F448-B1DB-31AC8D356DF0}" sibTransId="{4A4F53AF-A6BE-4A4A-8183-1198CFC136CC}"/>
    <dgm:cxn modelId="{B01AF860-0975-2C41-AD7F-D1C5572BC32A}" type="presOf" srcId="{CA525514-9067-B147-8260-ABBCC2B8DCDF}" destId="{62C48172-184A-A04F-A448-955204D8A267}" srcOrd="0" destOrd="0" presId="urn:microsoft.com/office/officeart/2005/8/layout/bProcess4"/>
    <dgm:cxn modelId="{E2CFCF6F-A06D-5048-BC63-FDF21BB965D3}" type="presOf" srcId="{E1D85391-EE04-F849-A16E-F546978DA73A}" destId="{3790A378-342E-7044-9AB5-C4A8BA484A4B}" srcOrd="0" destOrd="0" presId="urn:microsoft.com/office/officeart/2005/8/layout/bProcess4"/>
    <dgm:cxn modelId="{1A40BF82-1BA2-9546-81D6-0297670DB842}" srcId="{3FF7DA84-BDE3-7D4E-B9AF-13F252EC5D8A}" destId="{C19B755E-4267-7046-8A17-08164BD3B7C1}" srcOrd="3" destOrd="0" parTransId="{A360ECAE-FE6F-AC4A-B220-58B4B237C444}" sibTransId="{5DCA6AEB-77DA-644E-B38F-DFEEBDD7578D}"/>
    <dgm:cxn modelId="{C7BBEF83-2872-8648-9A2B-B58B95900349}" type="presOf" srcId="{5760A38C-6AE6-AB43-9A03-458F2E0313BD}" destId="{8672164A-6969-9640-8396-0A587DE7B2FE}" srcOrd="0" destOrd="0" presId="urn:microsoft.com/office/officeart/2005/8/layout/bProcess4"/>
    <dgm:cxn modelId="{79AED592-001B-8B45-A108-AEB1D68FA310}" type="presOf" srcId="{61841F9C-FC72-C546-B8E2-5A0108609731}" destId="{150AC561-0E0D-CD47-9695-8E2A50496726}" srcOrd="0" destOrd="0" presId="urn:microsoft.com/office/officeart/2005/8/layout/bProcess4"/>
    <dgm:cxn modelId="{B5663F94-D001-6A45-843C-8C273FEA12CA}" type="presOf" srcId="{E1DBC642-66CA-1543-84FF-E4FA2B36AA22}" destId="{69ABDBD5-E57E-2245-8A5F-41675836FDC0}" srcOrd="0" destOrd="0" presId="urn:microsoft.com/office/officeart/2005/8/layout/bProcess4"/>
    <dgm:cxn modelId="{E30D79A3-49AE-DA47-9D7F-2286E0A815EF}" type="presOf" srcId="{DF1D3D1E-0983-FF4C-B557-D826AF5A4FB7}" destId="{43047513-4BAC-C542-97CA-2EB926A054D2}" srcOrd="0" destOrd="0" presId="urn:microsoft.com/office/officeart/2005/8/layout/bProcess4"/>
    <dgm:cxn modelId="{B11207CB-5900-2342-936A-E008097CAFB6}" type="presOf" srcId="{D274691B-2B8E-5645-9827-FDDC662CB4A2}" destId="{9CDA7819-D016-904C-A233-8618E270646A}" srcOrd="0" destOrd="0" presId="urn:microsoft.com/office/officeart/2005/8/layout/bProcess4"/>
    <dgm:cxn modelId="{0550A7D1-9770-2C4A-B08D-DDE2ADAF985B}" type="presOf" srcId="{07D7D868-A8E0-D842-8A6C-5E8F186C6712}" destId="{3BEAA7A9-AD25-B34B-8134-EEF57666CEE1}" srcOrd="0" destOrd="0" presId="urn:microsoft.com/office/officeart/2005/8/layout/bProcess4"/>
    <dgm:cxn modelId="{FD8C13D6-8D7E-AE4E-A679-1BAF8F370C71}" srcId="{3FF7DA84-BDE3-7D4E-B9AF-13F252EC5D8A}" destId="{195D9CDC-C51A-4947-A6AD-620BA1B4712A}" srcOrd="6" destOrd="0" parTransId="{82621366-D8E3-B944-9E17-8570C89F48BF}" sibTransId="{E1D85391-EE04-F849-A16E-F546978DA73A}"/>
    <dgm:cxn modelId="{11ADE4DB-D2B8-CE40-A623-A8EBFDDD790A}" type="presOf" srcId="{C19B755E-4267-7046-8A17-08164BD3B7C1}" destId="{4C9ACFE7-395E-5846-B0B8-DB3736DFE445}" srcOrd="0" destOrd="0" presId="urn:microsoft.com/office/officeart/2005/8/layout/bProcess4"/>
    <dgm:cxn modelId="{C5673DE2-5CF3-4945-87C5-74B675A6743F}" type="presOf" srcId="{381D528D-F751-F742-9E1F-C6E72501B814}" destId="{EE2E3A0E-6935-FB4F-8848-69755C863C4A}" srcOrd="0" destOrd="0" presId="urn:microsoft.com/office/officeart/2005/8/layout/bProcess4"/>
    <dgm:cxn modelId="{A5483DF5-6B9D-8145-9F1D-0FBF8576BC4A}" type="presOf" srcId="{5DCA6AEB-77DA-644E-B38F-DFEEBDD7578D}" destId="{71A4953F-F58F-AE4A-9827-F9DBAF94D436}" srcOrd="0" destOrd="0" presId="urn:microsoft.com/office/officeart/2005/8/layout/bProcess4"/>
    <dgm:cxn modelId="{8376D2FB-073E-4149-89EC-D508D785F2A6}" type="presOf" srcId="{51CC491E-A113-DE4E-8E7A-6B05CC47EAAC}" destId="{3BD2F8E4-2B08-5147-8EAF-259A2621146E}" srcOrd="0" destOrd="0" presId="urn:microsoft.com/office/officeart/2005/8/layout/bProcess4"/>
    <dgm:cxn modelId="{150B5D77-5537-7449-A718-4881573CF2F8}" type="presParOf" srcId="{C4141DC5-4284-0646-8DB7-FDAEEA57192A}" destId="{3FE7C494-61E6-F341-8548-093ED01F1626}" srcOrd="0" destOrd="0" presId="urn:microsoft.com/office/officeart/2005/8/layout/bProcess4"/>
    <dgm:cxn modelId="{F316DFDA-A06B-F049-8C7E-CBE8AF107E32}" type="presParOf" srcId="{3FE7C494-61E6-F341-8548-093ED01F1626}" destId="{76345C2A-4694-474A-A423-4666525DCEF9}" srcOrd="0" destOrd="0" presId="urn:microsoft.com/office/officeart/2005/8/layout/bProcess4"/>
    <dgm:cxn modelId="{ECE24892-4D90-914E-B5CE-A4F1F36158B3}" type="presParOf" srcId="{3FE7C494-61E6-F341-8548-093ED01F1626}" destId="{3BEAA7A9-AD25-B34B-8134-EEF57666CEE1}" srcOrd="1" destOrd="0" presId="urn:microsoft.com/office/officeart/2005/8/layout/bProcess4"/>
    <dgm:cxn modelId="{CCCFAFA4-881A-BF48-A9C6-9AE5DCA4E59C}" type="presParOf" srcId="{C4141DC5-4284-0646-8DB7-FDAEEA57192A}" destId="{69ABDBD5-E57E-2245-8A5F-41675836FDC0}" srcOrd="1" destOrd="0" presId="urn:microsoft.com/office/officeart/2005/8/layout/bProcess4"/>
    <dgm:cxn modelId="{968C522A-9263-024A-8FFE-92BD5ED97145}" type="presParOf" srcId="{C4141DC5-4284-0646-8DB7-FDAEEA57192A}" destId="{5933BB73-EC8C-2148-9C78-A6621676E2A2}" srcOrd="2" destOrd="0" presId="urn:microsoft.com/office/officeart/2005/8/layout/bProcess4"/>
    <dgm:cxn modelId="{7F699171-63B0-0040-B2C7-A8928B3A0C18}" type="presParOf" srcId="{5933BB73-EC8C-2148-9C78-A6621676E2A2}" destId="{802A5782-EEA1-6D47-BB64-BC15F77F1FB6}" srcOrd="0" destOrd="0" presId="urn:microsoft.com/office/officeart/2005/8/layout/bProcess4"/>
    <dgm:cxn modelId="{C0062CEF-6E45-6946-BF60-5E4667A1A683}" type="presParOf" srcId="{5933BB73-EC8C-2148-9C78-A6621676E2A2}" destId="{81E58648-9935-0D49-975F-B752FAF94C25}" srcOrd="1" destOrd="0" presId="urn:microsoft.com/office/officeart/2005/8/layout/bProcess4"/>
    <dgm:cxn modelId="{28E360DE-084D-DE42-ADE6-7585D32EAD7D}" type="presParOf" srcId="{C4141DC5-4284-0646-8DB7-FDAEEA57192A}" destId="{EE2E3A0E-6935-FB4F-8848-69755C863C4A}" srcOrd="3" destOrd="0" presId="urn:microsoft.com/office/officeart/2005/8/layout/bProcess4"/>
    <dgm:cxn modelId="{C9F56D7A-EEF5-AC49-8F47-43B60D407B72}" type="presParOf" srcId="{C4141DC5-4284-0646-8DB7-FDAEEA57192A}" destId="{EF33EAE0-D5AC-C04C-8245-2611A79EBB30}" srcOrd="4" destOrd="0" presId="urn:microsoft.com/office/officeart/2005/8/layout/bProcess4"/>
    <dgm:cxn modelId="{738547A4-D4DA-C643-B966-F7FF4591A9D0}" type="presParOf" srcId="{EF33EAE0-D5AC-C04C-8245-2611A79EBB30}" destId="{B64D871E-ED58-6D4A-B493-508AAB3C2DC5}" srcOrd="0" destOrd="0" presId="urn:microsoft.com/office/officeart/2005/8/layout/bProcess4"/>
    <dgm:cxn modelId="{0CEA6F21-3CE9-E94C-96B4-73CB30A7249A}" type="presParOf" srcId="{EF33EAE0-D5AC-C04C-8245-2611A79EBB30}" destId="{62C48172-184A-A04F-A448-955204D8A267}" srcOrd="1" destOrd="0" presId="urn:microsoft.com/office/officeart/2005/8/layout/bProcess4"/>
    <dgm:cxn modelId="{2D446E25-E1C3-1345-997C-96DEF4BA9A6B}" type="presParOf" srcId="{C4141DC5-4284-0646-8DB7-FDAEEA57192A}" destId="{9CDA7819-D016-904C-A233-8618E270646A}" srcOrd="5" destOrd="0" presId="urn:microsoft.com/office/officeart/2005/8/layout/bProcess4"/>
    <dgm:cxn modelId="{41A90A3A-BDCC-824A-BF9A-A151E50FDC7F}" type="presParOf" srcId="{C4141DC5-4284-0646-8DB7-FDAEEA57192A}" destId="{E5D682D1-BF49-9947-9C7D-10A4E256089D}" srcOrd="6" destOrd="0" presId="urn:microsoft.com/office/officeart/2005/8/layout/bProcess4"/>
    <dgm:cxn modelId="{575FD29D-D012-944D-A057-1C2F96B34065}" type="presParOf" srcId="{E5D682D1-BF49-9947-9C7D-10A4E256089D}" destId="{0B3D76D0-9180-FD4F-BFBF-8DCCF7BB54E7}" srcOrd="0" destOrd="0" presId="urn:microsoft.com/office/officeart/2005/8/layout/bProcess4"/>
    <dgm:cxn modelId="{9284F876-5216-1E46-BE33-F9085314A45D}" type="presParOf" srcId="{E5D682D1-BF49-9947-9C7D-10A4E256089D}" destId="{4C9ACFE7-395E-5846-B0B8-DB3736DFE445}" srcOrd="1" destOrd="0" presId="urn:microsoft.com/office/officeart/2005/8/layout/bProcess4"/>
    <dgm:cxn modelId="{820EA3BB-EAFA-C748-919B-73ADA8A04E39}" type="presParOf" srcId="{C4141DC5-4284-0646-8DB7-FDAEEA57192A}" destId="{71A4953F-F58F-AE4A-9827-F9DBAF94D436}" srcOrd="7" destOrd="0" presId="urn:microsoft.com/office/officeart/2005/8/layout/bProcess4"/>
    <dgm:cxn modelId="{22525612-5C81-8C4A-8F16-AA37FF2E444B}" type="presParOf" srcId="{C4141DC5-4284-0646-8DB7-FDAEEA57192A}" destId="{7A7966AA-BC9B-2B4E-A68A-2D0FB8CD10C3}" srcOrd="8" destOrd="0" presId="urn:microsoft.com/office/officeart/2005/8/layout/bProcess4"/>
    <dgm:cxn modelId="{55A8A82F-BE03-3447-8487-6E63A981B226}" type="presParOf" srcId="{7A7966AA-BC9B-2B4E-A68A-2D0FB8CD10C3}" destId="{BE5C013F-F841-9042-8CAD-E0F43088BF6F}" srcOrd="0" destOrd="0" presId="urn:microsoft.com/office/officeart/2005/8/layout/bProcess4"/>
    <dgm:cxn modelId="{D9CC64A7-646E-EA4B-AABA-083E3CF615C1}" type="presParOf" srcId="{7A7966AA-BC9B-2B4E-A68A-2D0FB8CD10C3}" destId="{8672164A-6969-9640-8396-0A587DE7B2FE}" srcOrd="1" destOrd="0" presId="urn:microsoft.com/office/officeart/2005/8/layout/bProcess4"/>
    <dgm:cxn modelId="{D4AA24DF-A703-D746-9EDA-7F90482A73AF}" type="presParOf" srcId="{C4141DC5-4284-0646-8DB7-FDAEEA57192A}" destId="{CCB18EAA-A8BE-1644-BE72-A8CAF6D96509}" srcOrd="9" destOrd="0" presId="urn:microsoft.com/office/officeart/2005/8/layout/bProcess4"/>
    <dgm:cxn modelId="{614080A1-4A4D-D748-A827-93BF1AA7BDF9}" type="presParOf" srcId="{C4141DC5-4284-0646-8DB7-FDAEEA57192A}" destId="{97B67CD8-3BD7-ED4C-9CFC-33FC0C457FBE}" srcOrd="10" destOrd="0" presId="urn:microsoft.com/office/officeart/2005/8/layout/bProcess4"/>
    <dgm:cxn modelId="{84670CD5-7E12-B143-BC27-B6BCCA9EF7C5}" type="presParOf" srcId="{97B67CD8-3BD7-ED4C-9CFC-33FC0C457FBE}" destId="{BD2DE429-7E32-994E-A736-0E7C94F674BC}" srcOrd="0" destOrd="0" presId="urn:microsoft.com/office/officeart/2005/8/layout/bProcess4"/>
    <dgm:cxn modelId="{01F4D785-E1EF-2E4C-AB5C-6A6781BEFFA3}" type="presParOf" srcId="{97B67CD8-3BD7-ED4C-9CFC-33FC0C457FBE}" destId="{150AC561-0E0D-CD47-9695-8E2A50496726}" srcOrd="1" destOrd="0" presId="urn:microsoft.com/office/officeart/2005/8/layout/bProcess4"/>
    <dgm:cxn modelId="{D524202B-A153-814A-9714-EEE0AB1AE0BA}" type="presParOf" srcId="{C4141DC5-4284-0646-8DB7-FDAEEA57192A}" destId="{43047513-4BAC-C542-97CA-2EB926A054D2}" srcOrd="11" destOrd="0" presId="urn:microsoft.com/office/officeart/2005/8/layout/bProcess4"/>
    <dgm:cxn modelId="{A1B2F155-781C-E748-A383-C868032B3E00}" type="presParOf" srcId="{C4141DC5-4284-0646-8DB7-FDAEEA57192A}" destId="{E42B1805-B389-2B47-B7A1-193B19B2B11D}" srcOrd="12" destOrd="0" presId="urn:microsoft.com/office/officeart/2005/8/layout/bProcess4"/>
    <dgm:cxn modelId="{72AB6B20-E8D4-9F44-A62D-37872D3CCDF9}" type="presParOf" srcId="{E42B1805-B389-2B47-B7A1-193B19B2B11D}" destId="{B951DF7D-48A2-0F42-98A2-1310E7EA375F}" srcOrd="0" destOrd="0" presId="urn:microsoft.com/office/officeart/2005/8/layout/bProcess4"/>
    <dgm:cxn modelId="{D8D1020C-8F72-074D-AD0D-963E917A55B1}" type="presParOf" srcId="{E42B1805-B389-2B47-B7A1-193B19B2B11D}" destId="{FC8DB8AA-97C2-3B41-90C7-934BF27B0700}" srcOrd="1" destOrd="0" presId="urn:microsoft.com/office/officeart/2005/8/layout/bProcess4"/>
    <dgm:cxn modelId="{E34D1A3E-5629-334E-9C7B-C447D8FFABC2}" type="presParOf" srcId="{C4141DC5-4284-0646-8DB7-FDAEEA57192A}" destId="{3790A378-342E-7044-9AB5-C4A8BA484A4B}" srcOrd="13" destOrd="0" presId="urn:microsoft.com/office/officeart/2005/8/layout/bProcess4"/>
    <dgm:cxn modelId="{ED9FBCB1-264E-0E4D-BCEF-7DDF2C913777}" type="presParOf" srcId="{C4141DC5-4284-0646-8DB7-FDAEEA57192A}" destId="{B9EC37FB-3188-2B48-B36D-693686AB4136}" srcOrd="14" destOrd="0" presId="urn:microsoft.com/office/officeart/2005/8/layout/bProcess4"/>
    <dgm:cxn modelId="{5E580783-2150-E642-9A6E-00CBA383B0C4}" type="presParOf" srcId="{B9EC37FB-3188-2B48-B36D-693686AB4136}" destId="{7649636F-5469-594B-AC43-FE2A0584B60F}" srcOrd="0" destOrd="0" presId="urn:microsoft.com/office/officeart/2005/8/layout/bProcess4"/>
    <dgm:cxn modelId="{A2481742-2A3C-394A-8E99-365397220E24}" type="presParOf" srcId="{B9EC37FB-3188-2B48-B36D-693686AB4136}" destId="{3BD2F8E4-2B08-5147-8EAF-259A2621146E}"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2A49AE-487D-5042-AE64-44AE1FB6B1F5}"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C46DDFBC-C005-F041-B77C-1376F421EEF0}">
      <dgm:prSet phldrT="[Text]"/>
      <dgm:spPr/>
      <dgm:t>
        <a:bodyPr/>
        <a:lstStyle/>
        <a:p>
          <a:r>
            <a:rPr lang="en-US" dirty="0"/>
            <a:t>Importing Libraries and Modules</a:t>
          </a:r>
        </a:p>
      </dgm:t>
    </dgm:pt>
    <dgm:pt modelId="{4CDA45FE-5A45-DB49-9958-210FD4C08BC5}" type="parTrans" cxnId="{DDF64EFB-BA2C-4C44-8F29-9CF354BFA09D}">
      <dgm:prSet/>
      <dgm:spPr/>
      <dgm:t>
        <a:bodyPr/>
        <a:lstStyle/>
        <a:p>
          <a:endParaRPr lang="en-US"/>
        </a:p>
      </dgm:t>
    </dgm:pt>
    <dgm:pt modelId="{5CF69DB7-B0BD-174B-9834-80550F1E351C}" type="sibTrans" cxnId="{DDF64EFB-BA2C-4C44-8F29-9CF354BFA09D}">
      <dgm:prSet/>
      <dgm:spPr/>
      <dgm:t>
        <a:bodyPr/>
        <a:lstStyle/>
        <a:p>
          <a:endParaRPr lang="en-US"/>
        </a:p>
      </dgm:t>
    </dgm:pt>
    <dgm:pt modelId="{809D1C67-65ED-8E42-A290-894D42E5115B}">
      <dgm:prSet phldrT="[Text]"/>
      <dgm:spPr/>
      <dgm:t>
        <a:bodyPr/>
        <a:lstStyle/>
        <a:p>
          <a:r>
            <a:rPr lang="en-US" dirty="0"/>
            <a:t>Data Analysis</a:t>
          </a:r>
        </a:p>
        <a:p>
          <a:r>
            <a:rPr lang="en-US" dirty="0"/>
            <a:t>(Checking data type and for missing values)</a:t>
          </a:r>
        </a:p>
      </dgm:t>
    </dgm:pt>
    <dgm:pt modelId="{1B0B1E37-C415-7448-BCC7-EA5D14A88799}" type="parTrans" cxnId="{BFA5F3C5-5C83-1841-A9C7-F69281128838}">
      <dgm:prSet/>
      <dgm:spPr/>
      <dgm:t>
        <a:bodyPr/>
        <a:lstStyle/>
        <a:p>
          <a:endParaRPr lang="en-US"/>
        </a:p>
      </dgm:t>
    </dgm:pt>
    <dgm:pt modelId="{878B8109-B212-E745-9655-C6302C5FC3E1}" type="sibTrans" cxnId="{BFA5F3C5-5C83-1841-A9C7-F69281128838}">
      <dgm:prSet/>
      <dgm:spPr/>
      <dgm:t>
        <a:bodyPr/>
        <a:lstStyle/>
        <a:p>
          <a:endParaRPr lang="en-US"/>
        </a:p>
      </dgm:t>
    </dgm:pt>
    <dgm:pt modelId="{48E9C5CD-B7D3-6B45-A614-DCBB0F31D8F1}">
      <dgm:prSet phldrT="[Text]"/>
      <dgm:spPr/>
      <dgm:t>
        <a:bodyPr/>
        <a:lstStyle/>
        <a:p>
          <a:r>
            <a:rPr lang="en-US" dirty="0"/>
            <a:t>Calculating the Number of Launches on Site</a:t>
          </a:r>
        </a:p>
      </dgm:t>
    </dgm:pt>
    <dgm:pt modelId="{7FB68BB2-A6D6-6541-8245-16C335B61062}" type="parTrans" cxnId="{8F7680B3-2A95-C946-A082-0E6ADCC70617}">
      <dgm:prSet/>
      <dgm:spPr/>
      <dgm:t>
        <a:bodyPr/>
        <a:lstStyle/>
        <a:p>
          <a:endParaRPr lang="en-US"/>
        </a:p>
      </dgm:t>
    </dgm:pt>
    <dgm:pt modelId="{6FA347CD-F65E-1E4E-9E0C-FA984F01A817}" type="sibTrans" cxnId="{8F7680B3-2A95-C946-A082-0E6ADCC70617}">
      <dgm:prSet/>
      <dgm:spPr/>
      <dgm:t>
        <a:bodyPr/>
        <a:lstStyle/>
        <a:p>
          <a:endParaRPr lang="en-US"/>
        </a:p>
      </dgm:t>
    </dgm:pt>
    <dgm:pt modelId="{DEB36D9E-E775-014B-B5AC-9C8CC67DDA11}">
      <dgm:prSet phldrT="[Text]"/>
      <dgm:spPr/>
      <dgm:t>
        <a:bodyPr/>
        <a:lstStyle/>
        <a:p>
          <a:r>
            <a:rPr lang="en-US" dirty="0"/>
            <a:t>Calculating the number and occurrence of each orbit.</a:t>
          </a:r>
        </a:p>
      </dgm:t>
    </dgm:pt>
    <dgm:pt modelId="{645845D1-653F-834E-9E94-D21EEA17B35C}" type="parTrans" cxnId="{2A772F81-CF83-4D42-BF35-8E6B1D4728A3}">
      <dgm:prSet/>
      <dgm:spPr/>
      <dgm:t>
        <a:bodyPr/>
        <a:lstStyle/>
        <a:p>
          <a:endParaRPr lang="en-US"/>
        </a:p>
      </dgm:t>
    </dgm:pt>
    <dgm:pt modelId="{029B540E-6698-B745-9FE9-CD4F8F8CB49A}" type="sibTrans" cxnId="{2A772F81-CF83-4D42-BF35-8E6B1D4728A3}">
      <dgm:prSet/>
      <dgm:spPr/>
      <dgm:t>
        <a:bodyPr/>
        <a:lstStyle/>
        <a:p>
          <a:endParaRPr lang="en-US"/>
        </a:p>
      </dgm:t>
    </dgm:pt>
    <dgm:pt modelId="{0D40E573-220C-C549-B51B-276D665521FF}">
      <dgm:prSet phldrT="[Text]"/>
      <dgm:spPr/>
      <dgm:t>
        <a:bodyPr/>
        <a:lstStyle/>
        <a:p>
          <a:pPr>
            <a:buNone/>
          </a:pPr>
          <a:r>
            <a:rPr lang="en-US" b="0" i="0" dirty="0"/>
            <a:t>Calculate the number and </a:t>
          </a:r>
          <a:r>
            <a:rPr lang="en-US" b="0" i="0" dirty="0" err="1"/>
            <a:t>occurence</a:t>
          </a:r>
          <a:r>
            <a:rPr lang="en-US" b="0" i="0" dirty="0"/>
            <a:t> of mission outcome of the orbits</a:t>
          </a:r>
          <a:endParaRPr lang="en-US" dirty="0"/>
        </a:p>
      </dgm:t>
    </dgm:pt>
    <dgm:pt modelId="{D949EBCE-2F4A-804E-A14D-FC8A928C8F31}" type="parTrans" cxnId="{AC207EB0-5ABC-2D4D-A865-46A843211DEF}">
      <dgm:prSet/>
      <dgm:spPr/>
      <dgm:t>
        <a:bodyPr/>
        <a:lstStyle/>
        <a:p>
          <a:endParaRPr lang="en-US"/>
        </a:p>
      </dgm:t>
    </dgm:pt>
    <dgm:pt modelId="{C15519EA-8FFD-FD40-A211-F1DB5807085F}" type="sibTrans" cxnId="{AC207EB0-5ABC-2D4D-A865-46A843211DEF}">
      <dgm:prSet/>
      <dgm:spPr/>
      <dgm:t>
        <a:bodyPr/>
        <a:lstStyle/>
        <a:p>
          <a:endParaRPr lang="en-US"/>
        </a:p>
      </dgm:t>
    </dgm:pt>
    <dgm:pt modelId="{E2BEC76E-BDE0-DE49-80B5-01EC27969252}">
      <dgm:prSet phldrT="[Text]"/>
      <dgm:spPr/>
      <dgm:t>
        <a:bodyPr/>
        <a:lstStyle/>
        <a:p>
          <a:pPr>
            <a:buNone/>
          </a:pPr>
          <a:r>
            <a:rPr lang="en-US" b="0" i="0" dirty="0"/>
            <a:t>Create a landing outcome label from Outcome column</a:t>
          </a:r>
          <a:endParaRPr lang="en-US" dirty="0"/>
        </a:p>
      </dgm:t>
    </dgm:pt>
    <dgm:pt modelId="{6F84F1D1-3513-8148-A2B3-6E3138678397}" type="parTrans" cxnId="{21AB9445-66FE-E040-B2E2-124E20625152}">
      <dgm:prSet/>
      <dgm:spPr/>
      <dgm:t>
        <a:bodyPr/>
        <a:lstStyle/>
        <a:p>
          <a:endParaRPr lang="en-US"/>
        </a:p>
      </dgm:t>
    </dgm:pt>
    <dgm:pt modelId="{DBB1D94A-4796-8C48-B7D6-975A0A23373F}" type="sibTrans" cxnId="{21AB9445-66FE-E040-B2E2-124E20625152}">
      <dgm:prSet/>
      <dgm:spPr/>
      <dgm:t>
        <a:bodyPr/>
        <a:lstStyle/>
        <a:p>
          <a:endParaRPr lang="en-US"/>
        </a:p>
      </dgm:t>
    </dgm:pt>
    <dgm:pt modelId="{7E407E5D-4632-3549-B12C-2DAAC55F662D}">
      <dgm:prSet phldrT="[Text]"/>
      <dgm:spPr/>
      <dgm:t>
        <a:bodyPr/>
        <a:lstStyle/>
        <a:p>
          <a:r>
            <a:rPr lang="en-US" dirty="0"/>
            <a:t>Exporting Dataset to Csv </a:t>
          </a:r>
        </a:p>
      </dgm:t>
    </dgm:pt>
    <dgm:pt modelId="{A61AAEC8-85F8-844E-824D-7727DE888B42}" type="parTrans" cxnId="{351031F9-39A3-DA48-9BCA-29FFE2539271}">
      <dgm:prSet/>
      <dgm:spPr/>
      <dgm:t>
        <a:bodyPr/>
        <a:lstStyle/>
        <a:p>
          <a:endParaRPr lang="en-US"/>
        </a:p>
      </dgm:t>
    </dgm:pt>
    <dgm:pt modelId="{D97AD318-EDAC-4648-BE8D-FB17FAFB38CD}" type="sibTrans" cxnId="{351031F9-39A3-DA48-9BCA-29FFE2539271}">
      <dgm:prSet/>
      <dgm:spPr/>
      <dgm:t>
        <a:bodyPr/>
        <a:lstStyle/>
        <a:p>
          <a:endParaRPr lang="en-US"/>
        </a:p>
      </dgm:t>
    </dgm:pt>
    <dgm:pt modelId="{08ADCFE3-E253-9C42-8ED5-30572E1E208D}" type="pres">
      <dgm:prSet presAssocID="{012A49AE-487D-5042-AE64-44AE1FB6B1F5}" presName="Name0" presStyleCnt="0">
        <dgm:presLayoutVars>
          <dgm:dir/>
          <dgm:resizeHandles/>
        </dgm:presLayoutVars>
      </dgm:prSet>
      <dgm:spPr/>
    </dgm:pt>
    <dgm:pt modelId="{5190BF5F-DC36-C541-A3D6-C0C9FE86B7FB}" type="pres">
      <dgm:prSet presAssocID="{C46DDFBC-C005-F041-B77C-1376F421EEF0}" presName="compNode" presStyleCnt="0"/>
      <dgm:spPr/>
    </dgm:pt>
    <dgm:pt modelId="{F99D30A4-AD13-0B45-86C3-97F4CE59122C}" type="pres">
      <dgm:prSet presAssocID="{C46DDFBC-C005-F041-B77C-1376F421EEF0}" presName="dummyConnPt" presStyleCnt="0"/>
      <dgm:spPr/>
    </dgm:pt>
    <dgm:pt modelId="{479247D1-1FF2-5D45-8164-E5D9616F6C92}" type="pres">
      <dgm:prSet presAssocID="{C46DDFBC-C005-F041-B77C-1376F421EEF0}" presName="node" presStyleLbl="node1" presStyleIdx="0" presStyleCnt="7">
        <dgm:presLayoutVars>
          <dgm:bulletEnabled val="1"/>
        </dgm:presLayoutVars>
      </dgm:prSet>
      <dgm:spPr/>
    </dgm:pt>
    <dgm:pt modelId="{285DE573-2C98-8F43-85BB-74D12E25DABE}" type="pres">
      <dgm:prSet presAssocID="{5CF69DB7-B0BD-174B-9834-80550F1E351C}" presName="sibTrans" presStyleLbl="bgSibTrans2D1" presStyleIdx="0" presStyleCnt="6"/>
      <dgm:spPr/>
    </dgm:pt>
    <dgm:pt modelId="{451EB9EC-9A3F-A146-8918-456E2E9FAA89}" type="pres">
      <dgm:prSet presAssocID="{809D1C67-65ED-8E42-A290-894D42E5115B}" presName="compNode" presStyleCnt="0"/>
      <dgm:spPr/>
    </dgm:pt>
    <dgm:pt modelId="{F163A5C4-2AE7-1348-BC5A-E389BA9CBF2A}" type="pres">
      <dgm:prSet presAssocID="{809D1C67-65ED-8E42-A290-894D42E5115B}" presName="dummyConnPt" presStyleCnt="0"/>
      <dgm:spPr/>
    </dgm:pt>
    <dgm:pt modelId="{82824E92-34B0-8646-8F6A-AD2665EF2ED7}" type="pres">
      <dgm:prSet presAssocID="{809D1C67-65ED-8E42-A290-894D42E5115B}" presName="node" presStyleLbl="node1" presStyleIdx="1" presStyleCnt="7">
        <dgm:presLayoutVars>
          <dgm:bulletEnabled val="1"/>
        </dgm:presLayoutVars>
      </dgm:prSet>
      <dgm:spPr/>
    </dgm:pt>
    <dgm:pt modelId="{F5599A73-AD65-C640-8F12-09CDBECA4B0F}" type="pres">
      <dgm:prSet presAssocID="{878B8109-B212-E745-9655-C6302C5FC3E1}" presName="sibTrans" presStyleLbl="bgSibTrans2D1" presStyleIdx="1" presStyleCnt="6"/>
      <dgm:spPr/>
    </dgm:pt>
    <dgm:pt modelId="{EC65812E-3C45-4046-AE40-645DE097AEA4}" type="pres">
      <dgm:prSet presAssocID="{48E9C5CD-B7D3-6B45-A614-DCBB0F31D8F1}" presName="compNode" presStyleCnt="0"/>
      <dgm:spPr/>
    </dgm:pt>
    <dgm:pt modelId="{0ED28ACF-F6EE-CA44-B038-CB85ABE0F708}" type="pres">
      <dgm:prSet presAssocID="{48E9C5CD-B7D3-6B45-A614-DCBB0F31D8F1}" presName="dummyConnPt" presStyleCnt="0"/>
      <dgm:spPr/>
    </dgm:pt>
    <dgm:pt modelId="{B37DEE7E-288F-C249-99BC-2696E75F07A4}" type="pres">
      <dgm:prSet presAssocID="{48E9C5CD-B7D3-6B45-A614-DCBB0F31D8F1}" presName="node" presStyleLbl="node1" presStyleIdx="2" presStyleCnt="7">
        <dgm:presLayoutVars>
          <dgm:bulletEnabled val="1"/>
        </dgm:presLayoutVars>
      </dgm:prSet>
      <dgm:spPr/>
    </dgm:pt>
    <dgm:pt modelId="{D618D347-E85A-1B44-82DA-1583B4E2A1C4}" type="pres">
      <dgm:prSet presAssocID="{6FA347CD-F65E-1E4E-9E0C-FA984F01A817}" presName="sibTrans" presStyleLbl="bgSibTrans2D1" presStyleIdx="2" presStyleCnt="6"/>
      <dgm:spPr/>
    </dgm:pt>
    <dgm:pt modelId="{5A5F6922-726A-E346-883E-BF0E009ABCF8}" type="pres">
      <dgm:prSet presAssocID="{DEB36D9E-E775-014B-B5AC-9C8CC67DDA11}" presName="compNode" presStyleCnt="0"/>
      <dgm:spPr/>
    </dgm:pt>
    <dgm:pt modelId="{0C888046-B3B2-2B40-91FE-9F822FEC4F89}" type="pres">
      <dgm:prSet presAssocID="{DEB36D9E-E775-014B-B5AC-9C8CC67DDA11}" presName="dummyConnPt" presStyleCnt="0"/>
      <dgm:spPr/>
    </dgm:pt>
    <dgm:pt modelId="{DE55E1C2-277C-2F4A-BD59-946C84F4239E}" type="pres">
      <dgm:prSet presAssocID="{DEB36D9E-E775-014B-B5AC-9C8CC67DDA11}" presName="node" presStyleLbl="node1" presStyleIdx="3" presStyleCnt="7">
        <dgm:presLayoutVars>
          <dgm:bulletEnabled val="1"/>
        </dgm:presLayoutVars>
      </dgm:prSet>
      <dgm:spPr/>
    </dgm:pt>
    <dgm:pt modelId="{5846A693-0E33-4A4A-AA78-FF5BC3B2E6DF}" type="pres">
      <dgm:prSet presAssocID="{029B540E-6698-B745-9FE9-CD4F8F8CB49A}" presName="sibTrans" presStyleLbl="bgSibTrans2D1" presStyleIdx="3" presStyleCnt="6"/>
      <dgm:spPr/>
    </dgm:pt>
    <dgm:pt modelId="{9FDD1645-F032-174D-A6B9-55451E56C0D3}" type="pres">
      <dgm:prSet presAssocID="{0D40E573-220C-C549-B51B-276D665521FF}" presName="compNode" presStyleCnt="0"/>
      <dgm:spPr/>
    </dgm:pt>
    <dgm:pt modelId="{F1B5D5F5-86FF-4A49-9482-E97330680841}" type="pres">
      <dgm:prSet presAssocID="{0D40E573-220C-C549-B51B-276D665521FF}" presName="dummyConnPt" presStyleCnt="0"/>
      <dgm:spPr/>
    </dgm:pt>
    <dgm:pt modelId="{30A40453-C3BF-CB4A-9DF8-E6D4AD6CBF4D}" type="pres">
      <dgm:prSet presAssocID="{0D40E573-220C-C549-B51B-276D665521FF}" presName="node" presStyleLbl="node1" presStyleIdx="4" presStyleCnt="7">
        <dgm:presLayoutVars>
          <dgm:bulletEnabled val="1"/>
        </dgm:presLayoutVars>
      </dgm:prSet>
      <dgm:spPr/>
    </dgm:pt>
    <dgm:pt modelId="{040F5CC4-90A6-0046-B78C-7D4A345E156F}" type="pres">
      <dgm:prSet presAssocID="{C15519EA-8FFD-FD40-A211-F1DB5807085F}" presName="sibTrans" presStyleLbl="bgSibTrans2D1" presStyleIdx="4" presStyleCnt="6"/>
      <dgm:spPr/>
    </dgm:pt>
    <dgm:pt modelId="{8A90BBCD-6F96-6147-B77C-665BF20BF453}" type="pres">
      <dgm:prSet presAssocID="{E2BEC76E-BDE0-DE49-80B5-01EC27969252}" presName="compNode" presStyleCnt="0"/>
      <dgm:spPr/>
    </dgm:pt>
    <dgm:pt modelId="{32729832-DE3F-984D-91D9-78EDF63E7FA0}" type="pres">
      <dgm:prSet presAssocID="{E2BEC76E-BDE0-DE49-80B5-01EC27969252}" presName="dummyConnPt" presStyleCnt="0"/>
      <dgm:spPr/>
    </dgm:pt>
    <dgm:pt modelId="{4C57F33B-D69A-A444-BE11-1BD44DD8223D}" type="pres">
      <dgm:prSet presAssocID="{E2BEC76E-BDE0-DE49-80B5-01EC27969252}" presName="node" presStyleLbl="node1" presStyleIdx="5" presStyleCnt="7">
        <dgm:presLayoutVars>
          <dgm:bulletEnabled val="1"/>
        </dgm:presLayoutVars>
      </dgm:prSet>
      <dgm:spPr/>
    </dgm:pt>
    <dgm:pt modelId="{88624CF4-CB4B-CF43-9CEE-A5BC99528438}" type="pres">
      <dgm:prSet presAssocID="{DBB1D94A-4796-8C48-B7D6-975A0A23373F}" presName="sibTrans" presStyleLbl="bgSibTrans2D1" presStyleIdx="5" presStyleCnt="6"/>
      <dgm:spPr/>
    </dgm:pt>
    <dgm:pt modelId="{017B3D9F-F62F-E34A-B8D5-EAFC81DDD252}" type="pres">
      <dgm:prSet presAssocID="{7E407E5D-4632-3549-B12C-2DAAC55F662D}" presName="compNode" presStyleCnt="0"/>
      <dgm:spPr/>
    </dgm:pt>
    <dgm:pt modelId="{151ABCBA-70A5-5745-9C80-20B289A7963B}" type="pres">
      <dgm:prSet presAssocID="{7E407E5D-4632-3549-B12C-2DAAC55F662D}" presName="dummyConnPt" presStyleCnt="0"/>
      <dgm:spPr/>
    </dgm:pt>
    <dgm:pt modelId="{63849F26-FDD0-884E-A1C7-95F848CD82AF}" type="pres">
      <dgm:prSet presAssocID="{7E407E5D-4632-3549-B12C-2DAAC55F662D}" presName="node" presStyleLbl="node1" presStyleIdx="6" presStyleCnt="7">
        <dgm:presLayoutVars>
          <dgm:bulletEnabled val="1"/>
        </dgm:presLayoutVars>
      </dgm:prSet>
      <dgm:spPr/>
    </dgm:pt>
  </dgm:ptLst>
  <dgm:cxnLst>
    <dgm:cxn modelId="{03B36901-1502-7846-9D98-7AC94D93312C}" type="presOf" srcId="{0D40E573-220C-C549-B51B-276D665521FF}" destId="{30A40453-C3BF-CB4A-9DF8-E6D4AD6CBF4D}" srcOrd="0" destOrd="0" presId="urn:microsoft.com/office/officeart/2005/8/layout/bProcess4"/>
    <dgm:cxn modelId="{3B88F21D-B4EF-EB4A-9225-80A85376014D}" type="presOf" srcId="{012A49AE-487D-5042-AE64-44AE1FB6B1F5}" destId="{08ADCFE3-E253-9C42-8ED5-30572E1E208D}" srcOrd="0" destOrd="0" presId="urn:microsoft.com/office/officeart/2005/8/layout/bProcess4"/>
    <dgm:cxn modelId="{B4B3DD2B-31B4-D54A-807E-2AA8D853124E}" type="presOf" srcId="{C46DDFBC-C005-F041-B77C-1376F421EEF0}" destId="{479247D1-1FF2-5D45-8164-E5D9616F6C92}" srcOrd="0" destOrd="0" presId="urn:microsoft.com/office/officeart/2005/8/layout/bProcess4"/>
    <dgm:cxn modelId="{21AB9445-66FE-E040-B2E2-124E20625152}" srcId="{012A49AE-487D-5042-AE64-44AE1FB6B1F5}" destId="{E2BEC76E-BDE0-DE49-80B5-01EC27969252}" srcOrd="5" destOrd="0" parTransId="{6F84F1D1-3513-8148-A2B3-6E3138678397}" sibTransId="{DBB1D94A-4796-8C48-B7D6-975A0A23373F}"/>
    <dgm:cxn modelId="{A1F1D947-61CC-C047-A894-71BB74DDD03D}" type="presOf" srcId="{E2BEC76E-BDE0-DE49-80B5-01EC27969252}" destId="{4C57F33B-D69A-A444-BE11-1BD44DD8223D}" srcOrd="0" destOrd="0" presId="urn:microsoft.com/office/officeart/2005/8/layout/bProcess4"/>
    <dgm:cxn modelId="{8883EC54-E81E-234F-B1FA-597F3051315A}" type="presOf" srcId="{5CF69DB7-B0BD-174B-9834-80550F1E351C}" destId="{285DE573-2C98-8F43-85BB-74D12E25DABE}" srcOrd="0" destOrd="0" presId="urn:microsoft.com/office/officeart/2005/8/layout/bProcess4"/>
    <dgm:cxn modelId="{73A60D57-0912-AF43-8BDF-A7DF6CC7A592}" type="presOf" srcId="{029B540E-6698-B745-9FE9-CD4F8F8CB49A}" destId="{5846A693-0E33-4A4A-AA78-FF5BC3B2E6DF}" srcOrd="0" destOrd="0" presId="urn:microsoft.com/office/officeart/2005/8/layout/bProcess4"/>
    <dgm:cxn modelId="{AFD96767-02A5-2D42-BD8F-D2C01F1D1AD4}" type="presOf" srcId="{DEB36D9E-E775-014B-B5AC-9C8CC67DDA11}" destId="{DE55E1C2-277C-2F4A-BD59-946C84F4239E}" srcOrd="0" destOrd="0" presId="urn:microsoft.com/office/officeart/2005/8/layout/bProcess4"/>
    <dgm:cxn modelId="{2A772F81-CF83-4D42-BF35-8E6B1D4728A3}" srcId="{012A49AE-487D-5042-AE64-44AE1FB6B1F5}" destId="{DEB36D9E-E775-014B-B5AC-9C8CC67DDA11}" srcOrd="3" destOrd="0" parTransId="{645845D1-653F-834E-9E94-D21EEA17B35C}" sibTransId="{029B540E-6698-B745-9FE9-CD4F8F8CB49A}"/>
    <dgm:cxn modelId="{C9349C94-4866-2B46-9A99-A72FF7CEEBDA}" type="presOf" srcId="{7E407E5D-4632-3549-B12C-2DAAC55F662D}" destId="{63849F26-FDD0-884E-A1C7-95F848CD82AF}" srcOrd="0" destOrd="0" presId="urn:microsoft.com/office/officeart/2005/8/layout/bProcess4"/>
    <dgm:cxn modelId="{1DD88696-44AE-F049-8E97-7404B3AB4427}" type="presOf" srcId="{DBB1D94A-4796-8C48-B7D6-975A0A23373F}" destId="{88624CF4-CB4B-CF43-9CEE-A5BC99528438}" srcOrd="0" destOrd="0" presId="urn:microsoft.com/office/officeart/2005/8/layout/bProcess4"/>
    <dgm:cxn modelId="{C36C75AB-280A-BF4D-BD29-7D3C5EDED606}" type="presOf" srcId="{C15519EA-8FFD-FD40-A211-F1DB5807085F}" destId="{040F5CC4-90A6-0046-B78C-7D4A345E156F}" srcOrd="0" destOrd="0" presId="urn:microsoft.com/office/officeart/2005/8/layout/bProcess4"/>
    <dgm:cxn modelId="{AC207EB0-5ABC-2D4D-A865-46A843211DEF}" srcId="{012A49AE-487D-5042-AE64-44AE1FB6B1F5}" destId="{0D40E573-220C-C549-B51B-276D665521FF}" srcOrd="4" destOrd="0" parTransId="{D949EBCE-2F4A-804E-A14D-FC8A928C8F31}" sibTransId="{C15519EA-8FFD-FD40-A211-F1DB5807085F}"/>
    <dgm:cxn modelId="{8F7680B3-2A95-C946-A082-0E6ADCC70617}" srcId="{012A49AE-487D-5042-AE64-44AE1FB6B1F5}" destId="{48E9C5CD-B7D3-6B45-A614-DCBB0F31D8F1}" srcOrd="2" destOrd="0" parTransId="{7FB68BB2-A6D6-6541-8245-16C335B61062}" sibTransId="{6FA347CD-F65E-1E4E-9E0C-FA984F01A817}"/>
    <dgm:cxn modelId="{420B0AC0-69DE-9049-9842-A8CC6E8835FF}" type="presOf" srcId="{809D1C67-65ED-8E42-A290-894D42E5115B}" destId="{82824E92-34B0-8646-8F6A-AD2665EF2ED7}" srcOrd="0" destOrd="0" presId="urn:microsoft.com/office/officeart/2005/8/layout/bProcess4"/>
    <dgm:cxn modelId="{BFA5F3C5-5C83-1841-A9C7-F69281128838}" srcId="{012A49AE-487D-5042-AE64-44AE1FB6B1F5}" destId="{809D1C67-65ED-8E42-A290-894D42E5115B}" srcOrd="1" destOrd="0" parTransId="{1B0B1E37-C415-7448-BCC7-EA5D14A88799}" sibTransId="{878B8109-B212-E745-9655-C6302C5FC3E1}"/>
    <dgm:cxn modelId="{2CA3A4DC-2B50-1B43-89B8-C2DC2022F073}" type="presOf" srcId="{48E9C5CD-B7D3-6B45-A614-DCBB0F31D8F1}" destId="{B37DEE7E-288F-C249-99BC-2696E75F07A4}" srcOrd="0" destOrd="0" presId="urn:microsoft.com/office/officeart/2005/8/layout/bProcess4"/>
    <dgm:cxn modelId="{410CCFE7-3D62-EB44-8C01-7C03E8034002}" type="presOf" srcId="{878B8109-B212-E745-9655-C6302C5FC3E1}" destId="{F5599A73-AD65-C640-8F12-09CDBECA4B0F}" srcOrd="0" destOrd="0" presId="urn:microsoft.com/office/officeart/2005/8/layout/bProcess4"/>
    <dgm:cxn modelId="{793838F8-D07D-D54A-86AE-5E0CD5F22EC3}" type="presOf" srcId="{6FA347CD-F65E-1E4E-9E0C-FA984F01A817}" destId="{D618D347-E85A-1B44-82DA-1583B4E2A1C4}" srcOrd="0" destOrd="0" presId="urn:microsoft.com/office/officeart/2005/8/layout/bProcess4"/>
    <dgm:cxn modelId="{351031F9-39A3-DA48-9BCA-29FFE2539271}" srcId="{012A49AE-487D-5042-AE64-44AE1FB6B1F5}" destId="{7E407E5D-4632-3549-B12C-2DAAC55F662D}" srcOrd="6" destOrd="0" parTransId="{A61AAEC8-85F8-844E-824D-7727DE888B42}" sibTransId="{D97AD318-EDAC-4648-BE8D-FB17FAFB38CD}"/>
    <dgm:cxn modelId="{DDF64EFB-BA2C-4C44-8F29-9CF354BFA09D}" srcId="{012A49AE-487D-5042-AE64-44AE1FB6B1F5}" destId="{C46DDFBC-C005-F041-B77C-1376F421EEF0}" srcOrd="0" destOrd="0" parTransId="{4CDA45FE-5A45-DB49-9958-210FD4C08BC5}" sibTransId="{5CF69DB7-B0BD-174B-9834-80550F1E351C}"/>
    <dgm:cxn modelId="{4FC1D8B5-1277-0043-9755-2BBAD6C9904B}" type="presParOf" srcId="{08ADCFE3-E253-9C42-8ED5-30572E1E208D}" destId="{5190BF5F-DC36-C541-A3D6-C0C9FE86B7FB}" srcOrd="0" destOrd="0" presId="urn:microsoft.com/office/officeart/2005/8/layout/bProcess4"/>
    <dgm:cxn modelId="{E65887DA-31DE-964B-BD38-DB0A1B19D31A}" type="presParOf" srcId="{5190BF5F-DC36-C541-A3D6-C0C9FE86B7FB}" destId="{F99D30A4-AD13-0B45-86C3-97F4CE59122C}" srcOrd="0" destOrd="0" presId="urn:microsoft.com/office/officeart/2005/8/layout/bProcess4"/>
    <dgm:cxn modelId="{88B4AAEB-44E7-DE46-99FC-9B6CB0A07C85}" type="presParOf" srcId="{5190BF5F-DC36-C541-A3D6-C0C9FE86B7FB}" destId="{479247D1-1FF2-5D45-8164-E5D9616F6C92}" srcOrd="1" destOrd="0" presId="urn:microsoft.com/office/officeart/2005/8/layout/bProcess4"/>
    <dgm:cxn modelId="{E3FAE522-5BF3-2848-84AC-385045083B5E}" type="presParOf" srcId="{08ADCFE3-E253-9C42-8ED5-30572E1E208D}" destId="{285DE573-2C98-8F43-85BB-74D12E25DABE}" srcOrd="1" destOrd="0" presId="urn:microsoft.com/office/officeart/2005/8/layout/bProcess4"/>
    <dgm:cxn modelId="{2CC14E0C-67E7-DD42-95DE-B4E7F4E9E2AC}" type="presParOf" srcId="{08ADCFE3-E253-9C42-8ED5-30572E1E208D}" destId="{451EB9EC-9A3F-A146-8918-456E2E9FAA89}" srcOrd="2" destOrd="0" presId="urn:microsoft.com/office/officeart/2005/8/layout/bProcess4"/>
    <dgm:cxn modelId="{1C13A13C-B718-F746-AFB2-E9CE79502002}" type="presParOf" srcId="{451EB9EC-9A3F-A146-8918-456E2E9FAA89}" destId="{F163A5C4-2AE7-1348-BC5A-E389BA9CBF2A}" srcOrd="0" destOrd="0" presId="urn:microsoft.com/office/officeart/2005/8/layout/bProcess4"/>
    <dgm:cxn modelId="{F82BBD87-D027-FA49-969F-ABC535D62ABC}" type="presParOf" srcId="{451EB9EC-9A3F-A146-8918-456E2E9FAA89}" destId="{82824E92-34B0-8646-8F6A-AD2665EF2ED7}" srcOrd="1" destOrd="0" presId="urn:microsoft.com/office/officeart/2005/8/layout/bProcess4"/>
    <dgm:cxn modelId="{540B6809-B07B-9041-998C-51AC6D4C4A67}" type="presParOf" srcId="{08ADCFE3-E253-9C42-8ED5-30572E1E208D}" destId="{F5599A73-AD65-C640-8F12-09CDBECA4B0F}" srcOrd="3" destOrd="0" presId="urn:microsoft.com/office/officeart/2005/8/layout/bProcess4"/>
    <dgm:cxn modelId="{CF4D811A-4D43-E94E-952E-18798D27EF18}" type="presParOf" srcId="{08ADCFE3-E253-9C42-8ED5-30572E1E208D}" destId="{EC65812E-3C45-4046-AE40-645DE097AEA4}" srcOrd="4" destOrd="0" presId="urn:microsoft.com/office/officeart/2005/8/layout/bProcess4"/>
    <dgm:cxn modelId="{A8F097AD-3D0A-CE4E-8C51-D980DCD2BD9C}" type="presParOf" srcId="{EC65812E-3C45-4046-AE40-645DE097AEA4}" destId="{0ED28ACF-F6EE-CA44-B038-CB85ABE0F708}" srcOrd="0" destOrd="0" presId="urn:microsoft.com/office/officeart/2005/8/layout/bProcess4"/>
    <dgm:cxn modelId="{6270A8C1-341F-8145-8452-366995209657}" type="presParOf" srcId="{EC65812E-3C45-4046-AE40-645DE097AEA4}" destId="{B37DEE7E-288F-C249-99BC-2696E75F07A4}" srcOrd="1" destOrd="0" presId="urn:microsoft.com/office/officeart/2005/8/layout/bProcess4"/>
    <dgm:cxn modelId="{24024AE0-0024-7042-9AB7-711F9D128832}" type="presParOf" srcId="{08ADCFE3-E253-9C42-8ED5-30572E1E208D}" destId="{D618D347-E85A-1B44-82DA-1583B4E2A1C4}" srcOrd="5" destOrd="0" presId="urn:microsoft.com/office/officeart/2005/8/layout/bProcess4"/>
    <dgm:cxn modelId="{C9BE2BCA-D4ED-E74D-A6AD-DF43C370970A}" type="presParOf" srcId="{08ADCFE3-E253-9C42-8ED5-30572E1E208D}" destId="{5A5F6922-726A-E346-883E-BF0E009ABCF8}" srcOrd="6" destOrd="0" presId="urn:microsoft.com/office/officeart/2005/8/layout/bProcess4"/>
    <dgm:cxn modelId="{409B874B-51D0-204C-ADAC-40EE69A02921}" type="presParOf" srcId="{5A5F6922-726A-E346-883E-BF0E009ABCF8}" destId="{0C888046-B3B2-2B40-91FE-9F822FEC4F89}" srcOrd="0" destOrd="0" presId="urn:microsoft.com/office/officeart/2005/8/layout/bProcess4"/>
    <dgm:cxn modelId="{D812FA69-93A0-C04C-8269-338C252078C9}" type="presParOf" srcId="{5A5F6922-726A-E346-883E-BF0E009ABCF8}" destId="{DE55E1C2-277C-2F4A-BD59-946C84F4239E}" srcOrd="1" destOrd="0" presId="urn:microsoft.com/office/officeart/2005/8/layout/bProcess4"/>
    <dgm:cxn modelId="{E6787FB6-11C3-5046-B2B7-DC4CD5DEBE56}" type="presParOf" srcId="{08ADCFE3-E253-9C42-8ED5-30572E1E208D}" destId="{5846A693-0E33-4A4A-AA78-FF5BC3B2E6DF}" srcOrd="7" destOrd="0" presId="urn:microsoft.com/office/officeart/2005/8/layout/bProcess4"/>
    <dgm:cxn modelId="{8F663B02-0B98-7947-8836-7BEE8A11EBA5}" type="presParOf" srcId="{08ADCFE3-E253-9C42-8ED5-30572E1E208D}" destId="{9FDD1645-F032-174D-A6B9-55451E56C0D3}" srcOrd="8" destOrd="0" presId="urn:microsoft.com/office/officeart/2005/8/layout/bProcess4"/>
    <dgm:cxn modelId="{9724C5CE-D0F2-2A4E-85F1-157BBEC6C780}" type="presParOf" srcId="{9FDD1645-F032-174D-A6B9-55451E56C0D3}" destId="{F1B5D5F5-86FF-4A49-9482-E97330680841}" srcOrd="0" destOrd="0" presId="urn:microsoft.com/office/officeart/2005/8/layout/bProcess4"/>
    <dgm:cxn modelId="{57EDCE08-CB12-6842-8AED-84018F2D301C}" type="presParOf" srcId="{9FDD1645-F032-174D-A6B9-55451E56C0D3}" destId="{30A40453-C3BF-CB4A-9DF8-E6D4AD6CBF4D}" srcOrd="1" destOrd="0" presId="urn:microsoft.com/office/officeart/2005/8/layout/bProcess4"/>
    <dgm:cxn modelId="{0A2F1481-1F7B-CB42-AA82-73C0016AFFFE}" type="presParOf" srcId="{08ADCFE3-E253-9C42-8ED5-30572E1E208D}" destId="{040F5CC4-90A6-0046-B78C-7D4A345E156F}" srcOrd="9" destOrd="0" presId="urn:microsoft.com/office/officeart/2005/8/layout/bProcess4"/>
    <dgm:cxn modelId="{12E9C7F8-66B0-ED4B-BFED-1D712F8B073C}" type="presParOf" srcId="{08ADCFE3-E253-9C42-8ED5-30572E1E208D}" destId="{8A90BBCD-6F96-6147-B77C-665BF20BF453}" srcOrd="10" destOrd="0" presId="urn:microsoft.com/office/officeart/2005/8/layout/bProcess4"/>
    <dgm:cxn modelId="{CBF2C1DB-5BC3-3249-B66E-2A0ADBC2E089}" type="presParOf" srcId="{8A90BBCD-6F96-6147-B77C-665BF20BF453}" destId="{32729832-DE3F-984D-91D9-78EDF63E7FA0}" srcOrd="0" destOrd="0" presId="urn:microsoft.com/office/officeart/2005/8/layout/bProcess4"/>
    <dgm:cxn modelId="{07379AB2-DFFF-F747-B3FD-8C6F3A8409C1}" type="presParOf" srcId="{8A90BBCD-6F96-6147-B77C-665BF20BF453}" destId="{4C57F33B-D69A-A444-BE11-1BD44DD8223D}" srcOrd="1" destOrd="0" presId="urn:microsoft.com/office/officeart/2005/8/layout/bProcess4"/>
    <dgm:cxn modelId="{3531B964-4D97-3643-A90A-EC9713E48A19}" type="presParOf" srcId="{08ADCFE3-E253-9C42-8ED5-30572E1E208D}" destId="{88624CF4-CB4B-CF43-9CEE-A5BC99528438}" srcOrd="11" destOrd="0" presId="urn:microsoft.com/office/officeart/2005/8/layout/bProcess4"/>
    <dgm:cxn modelId="{F091F533-B50C-5F4E-B470-4C8EA64F65B3}" type="presParOf" srcId="{08ADCFE3-E253-9C42-8ED5-30572E1E208D}" destId="{017B3D9F-F62F-E34A-B8D5-EAFC81DDD252}" srcOrd="12" destOrd="0" presId="urn:microsoft.com/office/officeart/2005/8/layout/bProcess4"/>
    <dgm:cxn modelId="{4066FF8E-B876-B048-8B85-6440A70A5A22}" type="presParOf" srcId="{017B3D9F-F62F-E34A-B8D5-EAFC81DDD252}" destId="{151ABCBA-70A5-5745-9C80-20B289A7963B}" srcOrd="0" destOrd="0" presId="urn:microsoft.com/office/officeart/2005/8/layout/bProcess4"/>
    <dgm:cxn modelId="{95F24513-B63F-7D47-B29A-CC596B86CEDE}" type="presParOf" srcId="{017B3D9F-F62F-E34A-B8D5-EAFC81DDD252}" destId="{63849F26-FDD0-884E-A1C7-95F848CD82AF}"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FB7411-F84B-4F4F-B620-3B37FDD54BB5}"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123F442B-839C-754A-BCC0-23EC814A2D0F}">
      <dgm:prSet phldrT="[Text]"/>
      <dgm:spPr/>
      <dgm:t>
        <a:bodyPr/>
        <a:lstStyle/>
        <a:p>
          <a:r>
            <a:rPr lang="en-US" b="1" dirty="0"/>
            <a:t>Two datasets</a:t>
          </a:r>
          <a:endParaRPr lang="en-US" dirty="0"/>
        </a:p>
      </dgm:t>
    </dgm:pt>
    <dgm:pt modelId="{FD31F11F-84CD-114B-9E1B-04D4F3FF4C99}" type="parTrans" cxnId="{9BE1E657-80E8-4646-8D3D-836C31E60B48}">
      <dgm:prSet/>
      <dgm:spPr/>
      <dgm:t>
        <a:bodyPr/>
        <a:lstStyle/>
        <a:p>
          <a:endParaRPr lang="en-US"/>
        </a:p>
      </dgm:t>
    </dgm:pt>
    <dgm:pt modelId="{19FF8C51-9BD1-4440-849B-F4D4ADE72DBC}" type="sibTrans" cxnId="{9BE1E657-80E8-4646-8D3D-836C31E60B48}">
      <dgm:prSet/>
      <dgm:spPr/>
      <dgm:t>
        <a:bodyPr/>
        <a:lstStyle/>
        <a:p>
          <a:endParaRPr lang="en-US"/>
        </a:p>
      </dgm:t>
    </dgm:pt>
    <dgm:pt modelId="{25D0D123-A63B-A441-8515-5095E23A1F64}">
      <dgm:prSet phldrT="[Text]"/>
      <dgm:spPr/>
      <dgm:t>
        <a:bodyPr/>
        <a:lstStyle/>
        <a:p>
          <a:pPr algn="ctr"/>
          <a:r>
            <a:rPr lang="en-US" dirty="0"/>
            <a:t>DATA PREPROCESSING</a:t>
          </a:r>
        </a:p>
        <a:p>
          <a:pPr algn="ctr"/>
          <a:endParaRPr lang="en-US" dirty="0"/>
        </a:p>
      </dgm:t>
    </dgm:pt>
    <dgm:pt modelId="{66AD7B7C-9372-AA44-ABF4-75F723C207ED}" type="parTrans" cxnId="{898BB04E-9733-4B47-A4A2-4338D805CB32}">
      <dgm:prSet/>
      <dgm:spPr/>
      <dgm:t>
        <a:bodyPr/>
        <a:lstStyle/>
        <a:p>
          <a:endParaRPr lang="en-US"/>
        </a:p>
      </dgm:t>
    </dgm:pt>
    <dgm:pt modelId="{ACBD422E-5018-4644-9100-8D9A79545014}" type="sibTrans" cxnId="{898BB04E-9733-4B47-A4A2-4338D805CB32}">
      <dgm:prSet/>
      <dgm:spPr/>
      <dgm:t>
        <a:bodyPr/>
        <a:lstStyle/>
        <a:p>
          <a:endParaRPr lang="en-US"/>
        </a:p>
      </dgm:t>
    </dgm:pt>
    <dgm:pt modelId="{E8F4DEE6-ACD4-3244-8C1E-1FDD4BE04B1B}">
      <dgm:prSet phldrT="[Text]"/>
      <dgm:spPr/>
      <dgm:t>
        <a:bodyPr/>
        <a:lstStyle/>
        <a:p>
          <a:r>
            <a:rPr lang="en-US" dirty="0"/>
            <a:t>TRAIN/TEST SPLIT</a:t>
          </a:r>
        </a:p>
      </dgm:t>
    </dgm:pt>
    <dgm:pt modelId="{CA8F17ED-2E59-544C-90ED-55F18AC6D523}" type="parTrans" cxnId="{4BC213C9-7047-6040-A7C2-7D6334EE4B8A}">
      <dgm:prSet/>
      <dgm:spPr/>
      <dgm:t>
        <a:bodyPr/>
        <a:lstStyle/>
        <a:p>
          <a:endParaRPr lang="en-US"/>
        </a:p>
      </dgm:t>
    </dgm:pt>
    <dgm:pt modelId="{87E0CB54-ACAB-EE4C-AB52-911FCD37A60A}" type="sibTrans" cxnId="{4BC213C9-7047-6040-A7C2-7D6334EE4B8A}">
      <dgm:prSet/>
      <dgm:spPr/>
      <dgm:t>
        <a:bodyPr/>
        <a:lstStyle/>
        <a:p>
          <a:endParaRPr lang="en-US"/>
        </a:p>
      </dgm:t>
    </dgm:pt>
    <dgm:pt modelId="{5158CCB5-DDEA-2343-A2AA-9EC123D65A38}">
      <dgm:prSet phldrT="[Text]"/>
      <dgm:spPr/>
      <dgm:t>
        <a:bodyPr/>
        <a:lstStyle/>
        <a:p>
          <a:r>
            <a:rPr lang="en-US" dirty="0"/>
            <a:t>MODEL TRAIN</a:t>
          </a:r>
        </a:p>
        <a:p>
          <a:r>
            <a:rPr lang="en-US" dirty="0"/>
            <a:t>(LogReg/SVM/Tree/k-NN)</a:t>
          </a:r>
        </a:p>
      </dgm:t>
    </dgm:pt>
    <dgm:pt modelId="{4F410B48-1A8B-774A-9497-AE2F1FB3CD83}" type="parTrans" cxnId="{FC5C27D7-E069-4342-8284-5520CD899ED7}">
      <dgm:prSet/>
      <dgm:spPr/>
      <dgm:t>
        <a:bodyPr/>
        <a:lstStyle/>
        <a:p>
          <a:endParaRPr lang="en-US"/>
        </a:p>
      </dgm:t>
    </dgm:pt>
    <dgm:pt modelId="{27DA4AB9-D746-3C4C-9AB7-C534EFA5F16A}" type="sibTrans" cxnId="{FC5C27D7-E069-4342-8284-5520CD899ED7}">
      <dgm:prSet/>
      <dgm:spPr/>
      <dgm:t>
        <a:bodyPr/>
        <a:lstStyle/>
        <a:p>
          <a:endParaRPr lang="en-US"/>
        </a:p>
      </dgm:t>
    </dgm:pt>
    <dgm:pt modelId="{2DF916D3-C08E-7C4D-88D2-4FE25B74F923}">
      <dgm:prSet phldrT="[Text]"/>
      <dgm:spPr/>
      <dgm:t>
        <a:bodyPr/>
        <a:lstStyle/>
        <a:p>
          <a:pPr>
            <a:buNone/>
          </a:pPr>
          <a:r>
            <a:rPr lang="en-US" b="1" dirty="0"/>
            <a:t>GridSearchCV </a:t>
          </a:r>
        </a:p>
        <a:p>
          <a:pPr>
            <a:buNone/>
          </a:pPr>
          <a:r>
            <a:rPr lang="en-US" b="1" dirty="0"/>
            <a:t>(5-fold)</a:t>
          </a:r>
          <a:endParaRPr lang="en-US" dirty="0"/>
        </a:p>
      </dgm:t>
    </dgm:pt>
    <dgm:pt modelId="{EC2D8453-6AB5-0A4A-82CF-2D1863D4D469}" type="parTrans" cxnId="{46A4CD26-2663-874E-A4B4-A93B6D94DB7C}">
      <dgm:prSet/>
      <dgm:spPr/>
      <dgm:t>
        <a:bodyPr/>
        <a:lstStyle/>
        <a:p>
          <a:endParaRPr lang="en-US"/>
        </a:p>
      </dgm:t>
    </dgm:pt>
    <dgm:pt modelId="{F1C98DD5-23B8-0D40-B67F-2938E2D0CE38}" type="sibTrans" cxnId="{46A4CD26-2663-874E-A4B4-A93B6D94DB7C}">
      <dgm:prSet/>
      <dgm:spPr/>
      <dgm:t>
        <a:bodyPr/>
        <a:lstStyle/>
        <a:p>
          <a:endParaRPr lang="en-US"/>
        </a:p>
      </dgm:t>
    </dgm:pt>
    <dgm:pt modelId="{183FAC1A-3736-CB42-9BCB-206E79636458}">
      <dgm:prSet phldrT="[Text]"/>
      <dgm:spPr/>
      <dgm:t>
        <a:bodyPr/>
        <a:lstStyle/>
        <a:p>
          <a:pPr>
            <a:buNone/>
          </a:pPr>
          <a:r>
            <a:rPr lang="en-US" b="1" dirty="0"/>
            <a:t>Select best score and Params</a:t>
          </a:r>
          <a:endParaRPr lang="en-US" dirty="0"/>
        </a:p>
      </dgm:t>
    </dgm:pt>
    <dgm:pt modelId="{A57F9958-E223-DC45-8FFD-1B64BED8118F}" type="parTrans" cxnId="{AA323B6E-C553-164A-8838-28A323F5791A}">
      <dgm:prSet/>
      <dgm:spPr/>
      <dgm:t>
        <a:bodyPr/>
        <a:lstStyle/>
        <a:p>
          <a:endParaRPr lang="en-US"/>
        </a:p>
      </dgm:t>
    </dgm:pt>
    <dgm:pt modelId="{7A0D8505-381F-9746-89C3-1BB8E3AE4A00}" type="sibTrans" cxnId="{AA323B6E-C553-164A-8838-28A323F5791A}">
      <dgm:prSet/>
      <dgm:spPr/>
      <dgm:t>
        <a:bodyPr/>
        <a:lstStyle/>
        <a:p>
          <a:endParaRPr lang="en-US"/>
        </a:p>
      </dgm:t>
    </dgm:pt>
    <dgm:pt modelId="{F2A55A41-25BC-C443-9903-BA3B1C958297}">
      <dgm:prSet phldrT="[Text]"/>
      <dgm:spPr/>
      <dgm:t>
        <a:bodyPr/>
        <a:lstStyle/>
        <a:p>
          <a:pPr>
            <a:buNone/>
          </a:pPr>
          <a:r>
            <a:rPr lang="en-US" b="1" dirty="0"/>
            <a:t>Evaluate on test</a:t>
          </a:r>
          <a:r>
            <a:rPr lang="en-US" dirty="0"/>
            <a:t> (accuracy, CM, P/R)</a:t>
          </a:r>
        </a:p>
      </dgm:t>
    </dgm:pt>
    <dgm:pt modelId="{15EE9971-BC1B-FC47-847E-AE632065755B}" type="parTrans" cxnId="{C5DE94FB-2A68-154C-B321-3CE2F7AA2D58}">
      <dgm:prSet/>
      <dgm:spPr/>
      <dgm:t>
        <a:bodyPr/>
        <a:lstStyle/>
        <a:p>
          <a:endParaRPr lang="en-US"/>
        </a:p>
      </dgm:t>
    </dgm:pt>
    <dgm:pt modelId="{3EEF647F-CD8B-6C43-A0E1-45E6B641F4CB}" type="sibTrans" cxnId="{C5DE94FB-2A68-154C-B321-3CE2F7AA2D58}">
      <dgm:prSet/>
      <dgm:spPr/>
      <dgm:t>
        <a:bodyPr/>
        <a:lstStyle/>
        <a:p>
          <a:endParaRPr lang="en-US"/>
        </a:p>
      </dgm:t>
    </dgm:pt>
    <dgm:pt modelId="{8694AE77-9DC8-7647-84AB-5ABCCB575776}">
      <dgm:prSet phldrT="[Text]"/>
      <dgm:spPr/>
      <dgm:t>
        <a:bodyPr/>
        <a:lstStyle/>
        <a:p>
          <a:pPr>
            <a:buNone/>
          </a:pPr>
          <a:r>
            <a:rPr lang="en-US" b="1" dirty="0"/>
            <a:t>Save model</a:t>
          </a:r>
          <a:endParaRPr lang="en-US" dirty="0"/>
        </a:p>
      </dgm:t>
    </dgm:pt>
    <dgm:pt modelId="{2B8B64BC-4DDF-EB4E-BB82-695B556CAE62}" type="parTrans" cxnId="{733A28FB-978D-064E-8A57-90036BF751DA}">
      <dgm:prSet/>
      <dgm:spPr/>
      <dgm:t>
        <a:bodyPr/>
        <a:lstStyle/>
        <a:p>
          <a:endParaRPr lang="en-US"/>
        </a:p>
      </dgm:t>
    </dgm:pt>
    <dgm:pt modelId="{56905FC0-32B9-9B40-A8CF-2286D986C408}" type="sibTrans" cxnId="{733A28FB-978D-064E-8A57-90036BF751DA}">
      <dgm:prSet/>
      <dgm:spPr/>
      <dgm:t>
        <a:bodyPr/>
        <a:lstStyle/>
        <a:p>
          <a:endParaRPr lang="en-US"/>
        </a:p>
      </dgm:t>
    </dgm:pt>
    <dgm:pt modelId="{FF5283C6-BBE4-4248-9C34-BDC3A82D506B}" type="pres">
      <dgm:prSet presAssocID="{7AFB7411-F84B-4F4F-B620-3B37FDD54BB5}" presName="Name0" presStyleCnt="0">
        <dgm:presLayoutVars>
          <dgm:dir/>
          <dgm:resizeHandles/>
        </dgm:presLayoutVars>
      </dgm:prSet>
      <dgm:spPr/>
    </dgm:pt>
    <dgm:pt modelId="{95B9CD12-7FE6-3C44-AC9B-AED00D9DF251}" type="pres">
      <dgm:prSet presAssocID="{123F442B-839C-754A-BCC0-23EC814A2D0F}" presName="compNode" presStyleCnt="0"/>
      <dgm:spPr/>
    </dgm:pt>
    <dgm:pt modelId="{9E6ACC3C-4C4A-F540-ACB7-642C45CD3E1F}" type="pres">
      <dgm:prSet presAssocID="{123F442B-839C-754A-BCC0-23EC814A2D0F}" presName="dummyConnPt" presStyleCnt="0"/>
      <dgm:spPr/>
    </dgm:pt>
    <dgm:pt modelId="{87E6583C-DF9E-D24C-99F2-DBF4E3152764}" type="pres">
      <dgm:prSet presAssocID="{123F442B-839C-754A-BCC0-23EC814A2D0F}" presName="node" presStyleLbl="node1" presStyleIdx="0" presStyleCnt="8" custLinFactNeighborX="-1045">
        <dgm:presLayoutVars>
          <dgm:bulletEnabled val="1"/>
        </dgm:presLayoutVars>
      </dgm:prSet>
      <dgm:spPr/>
    </dgm:pt>
    <dgm:pt modelId="{E49B09C6-0252-7D44-A995-96D3A865E1BD}" type="pres">
      <dgm:prSet presAssocID="{19FF8C51-9BD1-4440-849B-F4D4ADE72DBC}" presName="sibTrans" presStyleLbl="bgSibTrans2D1" presStyleIdx="0" presStyleCnt="7"/>
      <dgm:spPr/>
    </dgm:pt>
    <dgm:pt modelId="{4F205368-13EA-9E40-84B4-8CA872E3134D}" type="pres">
      <dgm:prSet presAssocID="{25D0D123-A63B-A441-8515-5095E23A1F64}" presName="compNode" presStyleCnt="0"/>
      <dgm:spPr/>
    </dgm:pt>
    <dgm:pt modelId="{48961994-707E-CA44-A1FA-FF94D2D7532A}" type="pres">
      <dgm:prSet presAssocID="{25D0D123-A63B-A441-8515-5095E23A1F64}" presName="dummyConnPt" presStyleCnt="0"/>
      <dgm:spPr/>
    </dgm:pt>
    <dgm:pt modelId="{CAD28AB0-0CD5-8F46-BED7-09E67B4723D0}" type="pres">
      <dgm:prSet presAssocID="{25D0D123-A63B-A441-8515-5095E23A1F64}" presName="node" presStyleLbl="node1" presStyleIdx="1" presStyleCnt="8">
        <dgm:presLayoutVars>
          <dgm:bulletEnabled val="1"/>
        </dgm:presLayoutVars>
      </dgm:prSet>
      <dgm:spPr/>
    </dgm:pt>
    <dgm:pt modelId="{A6BB2D9A-B0FA-3747-AC0B-9A01A324447A}" type="pres">
      <dgm:prSet presAssocID="{ACBD422E-5018-4644-9100-8D9A79545014}" presName="sibTrans" presStyleLbl="bgSibTrans2D1" presStyleIdx="1" presStyleCnt="7"/>
      <dgm:spPr/>
    </dgm:pt>
    <dgm:pt modelId="{B0A5F6CF-59AB-D841-BD46-F8187A7FD6EC}" type="pres">
      <dgm:prSet presAssocID="{E8F4DEE6-ACD4-3244-8C1E-1FDD4BE04B1B}" presName="compNode" presStyleCnt="0"/>
      <dgm:spPr/>
    </dgm:pt>
    <dgm:pt modelId="{529579B7-AA89-F74F-98DE-405C87522584}" type="pres">
      <dgm:prSet presAssocID="{E8F4DEE6-ACD4-3244-8C1E-1FDD4BE04B1B}" presName="dummyConnPt" presStyleCnt="0"/>
      <dgm:spPr/>
    </dgm:pt>
    <dgm:pt modelId="{52795D51-4121-8542-B8BE-F4BEC7989334}" type="pres">
      <dgm:prSet presAssocID="{E8F4DEE6-ACD4-3244-8C1E-1FDD4BE04B1B}" presName="node" presStyleLbl="node1" presStyleIdx="2" presStyleCnt="8">
        <dgm:presLayoutVars>
          <dgm:bulletEnabled val="1"/>
        </dgm:presLayoutVars>
      </dgm:prSet>
      <dgm:spPr/>
    </dgm:pt>
    <dgm:pt modelId="{DA7F0A4E-CA55-EB4C-9281-F7E05A1964A1}" type="pres">
      <dgm:prSet presAssocID="{87E0CB54-ACAB-EE4C-AB52-911FCD37A60A}" presName="sibTrans" presStyleLbl="bgSibTrans2D1" presStyleIdx="2" presStyleCnt="7"/>
      <dgm:spPr/>
    </dgm:pt>
    <dgm:pt modelId="{08B66648-A27C-A444-91D4-6A9DE50D7827}" type="pres">
      <dgm:prSet presAssocID="{5158CCB5-DDEA-2343-A2AA-9EC123D65A38}" presName="compNode" presStyleCnt="0"/>
      <dgm:spPr/>
    </dgm:pt>
    <dgm:pt modelId="{1F0C59C6-BC26-5A47-BD90-5DE59A9B8AD1}" type="pres">
      <dgm:prSet presAssocID="{5158CCB5-DDEA-2343-A2AA-9EC123D65A38}" presName="dummyConnPt" presStyleCnt="0"/>
      <dgm:spPr/>
    </dgm:pt>
    <dgm:pt modelId="{47CC9F79-B279-8F43-962C-1381A3F3AEF5}" type="pres">
      <dgm:prSet presAssocID="{5158CCB5-DDEA-2343-A2AA-9EC123D65A38}" presName="node" presStyleLbl="node1" presStyleIdx="3" presStyleCnt="8">
        <dgm:presLayoutVars>
          <dgm:bulletEnabled val="1"/>
        </dgm:presLayoutVars>
      </dgm:prSet>
      <dgm:spPr/>
    </dgm:pt>
    <dgm:pt modelId="{7C704602-5DCD-B046-BBED-FC0CD73BC768}" type="pres">
      <dgm:prSet presAssocID="{27DA4AB9-D746-3C4C-9AB7-C534EFA5F16A}" presName="sibTrans" presStyleLbl="bgSibTrans2D1" presStyleIdx="3" presStyleCnt="7"/>
      <dgm:spPr/>
    </dgm:pt>
    <dgm:pt modelId="{906C5EB0-54F6-1244-AC03-4CAE756E8D63}" type="pres">
      <dgm:prSet presAssocID="{2DF916D3-C08E-7C4D-88D2-4FE25B74F923}" presName="compNode" presStyleCnt="0"/>
      <dgm:spPr/>
    </dgm:pt>
    <dgm:pt modelId="{5244DFF8-DB8C-D546-B616-86F976C72DFE}" type="pres">
      <dgm:prSet presAssocID="{2DF916D3-C08E-7C4D-88D2-4FE25B74F923}" presName="dummyConnPt" presStyleCnt="0"/>
      <dgm:spPr/>
    </dgm:pt>
    <dgm:pt modelId="{89F64706-ADE7-7A4C-B40B-D4820440182D}" type="pres">
      <dgm:prSet presAssocID="{2DF916D3-C08E-7C4D-88D2-4FE25B74F923}" presName="node" presStyleLbl="node1" presStyleIdx="4" presStyleCnt="8">
        <dgm:presLayoutVars>
          <dgm:bulletEnabled val="1"/>
        </dgm:presLayoutVars>
      </dgm:prSet>
      <dgm:spPr/>
    </dgm:pt>
    <dgm:pt modelId="{05FCF9AD-E7C2-454C-B3E2-D220330AAE76}" type="pres">
      <dgm:prSet presAssocID="{F1C98DD5-23B8-0D40-B67F-2938E2D0CE38}" presName="sibTrans" presStyleLbl="bgSibTrans2D1" presStyleIdx="4" presStyleCnt="7"/>
      <dgm:spPr/>
    </dgm:pt>
    <dgm:pt modelId="{0BA2E650-2E7B-DE44-AB63-C047F5C718C5}" type="pres">
      <dgm:prSet presAssocID="{183FAC1A-3736-CB42-9BCB-206E79636458}" presName="compNode" presStyleCnt="0"/>
      <dgm:spPr/>
    </dgm:pt>
    <dgm:pt modelId="{D14CB51B-8F7A-BD41-B4C2-B4515E74A830}" type="pres">
      <dgm:prSet presAssocID="{183FAC1A-3736-CB42-9BCB-206E79636458}" presName="dummyConnPt" presStyleCnt="0"/>
      <dgm:spPr/>
    </dgm:pt>
    <dgm:pt modelId="{37A74AC6-261E-364A-A5FF-963DBCFA708B}" type="pres">
      <dgm:prSet presAssocID="{183FAC1A-3736-CB42-9BCB-206E79636458}" presName="node" presStyleLbl="node1" presStyleIdx="5" presStyleCnt="8">
        <dgm:presLayoutVars>
          <dgm:bulletEnabled val="1"/>
        </dgm:presLayoutVars>
      </dgm:prSet>
      <dgm:spPr/>
    </dgm:pt>
    <dgm:pt modelId="{183F23AA-46A2-9445-A693-E0567DDF5D24}" type="pres">
      <dgm:prSet presAssocID="{7A0D8505-381F-9746-89C3-1BB8E3AE4A00}" presName="sibTrans" presStyleLbl="bgSibTrans2D1" presStyleIdx="5" presStyleCnt="7"/>
      <dgm:spPr/>
    </dgm:pt>
    <dgm:pt modelId="{A3D51D20-F06D-7048-B95B-753255860353}" type="pres">
      <dgm:prSet presAssocID="{F2A55A41-25BC-C443-9903-BA3B1C958297}" presName="compNode" presStyleCnt="0"/>
      <dgm:spPr/>
    </dgm:pt>
    <dgm:pt modelId="{C70262B2-7EFB-B148-9273-594EFB77FC18}" type="pres">
      <dgm:prSet presAssocID="{F2A55A41-25BC-C443-9903-BA3B1C958297}" presName="dummyConnPt" presStyleCnt="0"/>
      <dgm:spPr/>
    </dgm:pt>
    <dgm:pt modelId="{D5F17B60-44EE-0645-8970-0EE923FC5BE0}" type="pres">
      <dgm:prSet presAssocID="{F2A55A41-25BC-C443-9903-BA3B1C958297}" presName="node" presStyleLbl="node1" presStyleIdx="6" presStyleCnt="8">
        <dgm:presLayoutVars>
          <dgm:bulletEnabled val="1"/>
        </dgm:presLayoutVars>
      </dgm:prSet>
      <dgm:spPr/>
    </dgm:pt>
    <dgm:pt modelId="{A74D680E-827B-1946-A87D-5EF414B41881}" type="pres">
      <dgm:prSet presAssocID="{3EEF647F-CD8B-6C43-A0E1-45E6B641F4CB}" presName="sibTrans" presStyleLbl="bgSibTrans2D1" presStyleIdx="6" presStyleCnt="7"/>
      <dgm:spPr/>
    </dgm:pt>
    <dgm:pt modelId="{91E7898D-D67A-1C4A-82F8-75FC98018C7D}" type="pres">
      <dgm:prSet presAssocID="{8694AE77-9DC8-7647-84AB-5ABCCB575776}" presName="compNode" presStyleCnt="0"/>
      <dgm:spPr/>
    </dgm:pt>
    <dgm:pt modelId="{18B4A9DF-7F35-EB47-A8AE-C1FD8A78F87D}" type="pres">
      <dgm:prSet presAssocID="{8694AE77-9DC8-7647-84AB-5ABCCB575776}" presName="dummyConnPt" presStyleCnt="0"/>
      <dgm:spPr/>
    </dgm:pt>
    <dgm:pt modelId="{B120DC80-2F86-1F41-97A1-53F59F0E7068}" type="pres">
      <dgm:prSet presAssocID="{8694AE77-9DC8-7647-84AB-5ABCCB575776}" presName="node" presStyleLbl="node1" presStyleIdx="7" presStyleCnt="8">
        <dgm:presLayoutVars>
          <dgm:bulletEnabled val="1"/>
        </dgm:presLayoutVars>
      </dgm:prSet>
      <dgm:spPr/>
    </dgm:pt>
  </dgm:ptLst>
  <dgm:cxnLst>
    <dgm:cxn modelId="{0C675E09-B213-E54A-867E-79000B2948A1}" type="presOf" srcId="{183FAC1A-3736-CB42-9BCB-206E79636458}" destId="{37A74AC6-261E-364A-A5FF-963DBCFA708B}" srcOrd="0" destOrd="0" presId="urn:microsoft.com/office/officeart/2005/8/layout/bProcess4"/>
    <dgm:cxn modelId="{CBE3A81A-75C1-294F-9BE9-E5AEDDE1F396}" type="presOf" srcId="{27DA4AB9-D746-3C4C-9AB7-C534EFA5F16A}" destId="{7C704602-5DCD-B046-BBED-FC0CD73BC768}" srcOrd="0" destOrd="0" presId="urn:microsoft.com/office/officeart/2005/8/layout/bProcess4"/>
    <dgm:cxn modelId="{50FB481F-B024-344B-91BD-9C9C96D14C4B}" type="presOf" srcId="{E8F4DEE6-ACD4-3244-8C1E-1FDD4BE04B1B}" destId="{52795D51-4121-8542-B8BE-F4BEC7989334}" srcOrd="0" destOrd="0" presId="urn:microsoft.com/office/officeart/2005/8/layout/bProcess4"/>
    <dgm:cxn modelId="{46A4CD26-2663-874E-A4B4-A93B6D94DB7C}" srcId="{7AFB7411-F84B-4F4F-B620-3B37FDD54BB5}" destId="{2DF916D3-C08E-7C4D-88D2-4FE25B74F923}" srcOrd="4" destOrd="0" parTransId="{EC2D8453-6AB5-0A4A-82CF-2D1863D4D469}" sibTransId="{F1C98DD5-23B8-0D40-B67F-2938E2D0CE38}"/>
    <dgm:cxn modelId="{9BDFB031-1D06-1F4A-913E-03FF8172E45C}" type="presOf" srcId="{2DF916D3-C08E-7C4D-88D2-4FE25B74F923}" destId="{89F64706-ADE7-7A4C-B40B-D4820440182D}" srcOrd="0" destOrd="0" presId="urn:microsoft.com/office/officeart/2005/8/layout/bProcess4"/>
    <dgm:cxn modelId="{5393E047-83BB-E848-8E76-06FADE1205A3}" type="presOf" srcId="{F2A55A41-25BC-C443-9903-BA3B1C958297}" destId="{D5F17B60-44EE-0645-8970-0EE923FC5BE0}" srcOrd="0" destOrd="0" presId="urn:microsoft.com/office/officeart/2005/8/layout/bProcess4"/>
    <dgm:cxn modelId="{898BB04E-9733-4B47-A4A2-4338D805CB32}" srcId="{7AFB7411-F84B-4F4F-B620-3B37FDD54BB5}" destId="{25D0D123-A63B-A441-8515-5095E23A1F64}" srcOrd="1" destOrd="0" parTransId="{66AD7B7C-9372-AA44-ABF4-75F723C207ED}" sibTransId="{ACBD422E-5018-4644-9100-8D9A79545014}"/>
    <dgm:cxn modelId="{B2C98354-2E9C-1147-BBF3-CBDB335DC61D}" type="presOf" srcId="{F1C98DD5-23B8-0D40-B67F-2938E2D0CE38}" destId="{05FCF9AD-E7C2-454C-B3E2-D220330AAE76}" srcOrd="0" destOrd="0" presId="urn:microsoft.com/office/officeart/2005/8/layout/bProcess4"/>
    <dgm:cxn modelId="{9BE1E657-80E8-4646-8D3D-836C31E60B48}" srcId="{7AFB7411-F84B-4F4F-B620-3B37FDD54BB5}" destId="{123F442B-839C-754A-BCC0-23EC814A2D0F}" srcOrd="0" destOrd="0" parTransId="{FD31F11F-84CD-114B-9E1B-04D4F3FF4C99}" sibTransId="{19FF8C51-9BD1-4440-849B-F4D4ADE72DBC}"/>
    <dgm:cxn modelId="{89598D59-041A-1644-803C-769A416CE23D}" type="presOf" srcId="{7A0D8505-381F-9746-89C3-1BB8E3AE4A00}" destId="{183F23AA-46A2-9445-A693-E0567DDF5D24}" srcOrd="0" destOrd="0" presId="urn:microsoft.com/office/officeart/2005/8/layout/bProcess4"/>
    <dgm:cxn modelId="{D2B46F64-4A08-3843-9E68-3DADA9A211D0}" type="presOf" srcId="{19FF8C51-9BD1-4440-849B-F4D4ADE72DBC}" destId="{E49B09C6-0252-7D44-A995-96D3A865E1BD}" srcOrd="0" destOrd="0" presId="urn:microsoft.com/office/officeart/2005/8/layout/bProcess4"/>
    <dgm:cxn modelId="{AA323B6E-C553-164A-8838-28A323F5791A}" srcId="{7AFB7411-F84B-4F4F-B620-3B37FDD54BB5}" destId="{183FAC1A-3736-CB42-9BCB-206E79636458}" srcOrd="5" destOrd="0" parTransId="{A57F9958-E223-DC45-8FFD-1B64BED8118F}" sibTransId="{7A0D8505-381F-9746-89C3-1BB8E3AE4A00}"/>
    <dgm:cxn modelId="{1D9ED87B-B6A3-A643-907D-B3C376555BAB}" type="presOf" srcId="{ACBD422E-5018-4644-9100-8D9A79545014}" destId="{A6BB2D9A-B0FA-3747-AC0B-9A01A324447A}" srcOrd="0" destOrd="0" presId="urn:microsoft.com/office/officeart/2005/8/layout/bProcess4"/>
    <dgm:cxn modelId="{A820A184-0917-E043-9C77-26F4F218C5A6}" type="presOf" srcId="{123F442B-839C-754A-BCC0-23EC814A2D0F}" destId="{87E6583C-DF9E-D24C-99F2-DBF4E3152764}" srcOrd="0" destOrd="0" presId="urn:microsoft.com/office/officeart/2005/8/layout/bProcess4"/>
    <dgm:cxn modelId="{BE59DF9E-7BC4-9848-B592-3BA3CE1C9F7C}" type="presOf" srcId="{87E0CB54-ACAB-EE4C-AB52-911FCD37A60A}" destId="{DA7F0A4E-CA55-EB4C-9281-F7E05A1964A1}" srcOrd="0" destOrd="0" presId="urn:microsoft.com/office/officeart/2005/8/layout/bProcess4"/>
    <dgm:cxn modelId="{73F048A6-CC0D-854A-A519-8557401F30F6}" type="presOf" srcId="{3EEF647F-CD8B-6C43-A0E1-45E6B641F4CB}" destId="{A74D680E-827B-1946-A87D-5EF414B41881}" srcOrd="0" destOrd="0" presId="urn:microsoft.com/office/officeart/2005/8/layout/bProcess4"/>
    <dgm:cxn modelId="{AC7D6AC1-6273-3244-996B-260815B6E2D2}" type="presOf" srcId="{7AFB7411-F84B-4F4F-B620-3B37FDD54BB5}" destId="{FF5283C6-BBE4-4248-9C34-BDC3A82D506B}" srcOrd="0" destOrd="0" presId="urn:microsoft.com/office/officeart/2005/8/layout/bProcess4"/>
    <dgm:cxn modelId="{4BC213C9-7047-6040-A7C2-7D6334EE4B8A}" srcId="{7AFB7411-F84B-4F4F-B620-3B37FDD54BB5}" destId="{E8F4DEE6-ACD4-3244-8C1E-1FDD4BE04B1B}" srcOrd="2" destOrd="0" parTransId="{CA8F17ED-2E59-544C-90ED-55F18AC6D523}" sibTransId="{87E0CB54-ACAB-EE4C-AB52-911FCD37A60A}"/>
    <dgm:cxn modelId="{3AF543CC-0003-C64D-82EE-9FFA09D2507E}" type="presOf" srcId="{8694AE77-9DC8-7647-84AB-5ABCCB575776}" destId="{B120DC80-2F86-1F41-97A1-53F59F0E7068}" srcOrd="0" destOrd="0" presId="urn:microsoft.com/office/officeart/2005/8/layout/bProcess4"/>
    <dgm:cxn modelId="{FC5C27D7-E069-4342-8284-5520CD899ED7}" srcId="{7AFB7411-F84B-4F4F-B620-3B37FDD54BB5}" destId="{5158CCB5-DDEA-2343-A2AA-9EC123D65A38}" srcOrd="3" destOrd="0" parTransId="{4F410B48-1A8B-774A-9497-AE2F1FB3CD83}" sibTransId="{27DA4AB9-D746-3C4C-9AB7-C534EFA5F16A}"/>
    <dgm:cxn modelId="{5BCEDBDD-24FF-4642-A66B-B7D1522E8BF6}" type="presOf" srcId="{5158CCB5-DDEA-2343-A2AA-9EC123D65A38}" destId="{47CC9F79-B279-8F43-962C-1381A3F3AEF5}" srcOrd="0" destOrd="0" presId="urn:microsoft.com/office/officeart/2005/8/layout/bProcess4"/>
    <dgm:cxn modelId="{4A0A76F1-6A63-A74C-BA4B-D08348A6F481}" type="presOf" srcId="{25D0D123-A63B-A441-8515-5095E23A1F64}" destId="{CAD28AB0-0CD5-8F46-BED7-09E67B4723D0}" srcOrd="0" destOrd="0" presId="urn:microsoft.com/office/officeart/2005/8/layout/bProcess4"/>
    <dgm:cxn modelId="{733A28FB-978D-064E-8A57-90036BF751DA}" srcId="{7AFB7411-F84B-4F4F-B620-3B37FDD54BB5}" destId="{8694AE77-9DC8-7647-84AB-5ABCCB575776}" srcOrd="7" destOrd="0" parTransId="{2B8B64BC-4DDF-EB4E-BB82-695B556CAE62}" sibTransId="{56905FC0-32B9-9B40-A8CF-2286D986C408}"/>
    <dgm:cxn modelId="{C5DE94FB-2A68-154C-B321-3CE2F7AA2D58}" srcId="{7AFB7411-F84B-4F4F-B620-3B37FDD54BB5}" destId="{F2A55A41-25BC-C443-9903-BA3B1C958297}" srcOrd="6" destOrd="0" parTransId="{15EE9971-BC1B-FC47-847E-AE632065755B}" sibTransId="{3EEF647F-CD8B-6C43-A0E1-45E6B641F4CB}"/>
    <dgm:cxn modelId="{64BB04BB-AA68-6B4E-9117-366C10278F32}" type="presParOf" srcId="{FF5283C6-BBE4-4248-9C34-BDC3A82D506B}" destId="{95B9CD12-7FE6-3C44-AC9B-AED00D9DF251}" srcOrd="0" destOrd="0" presId="urn:microsoft.com/office/officeart/2005/8/layout/bProcess4"/>
    <dgm:cxn modelId="{AB406EE9-BF3E-6748-B774-89DE3B383DFF}" type="presParOf" srcId="{95B9CD12-7FE6-3C44-AC9B-AED00D9DF251}" destId="{9E6ACC3C-4C4A-F540-ACB7-642C45CD3E1F}" srcOrd="0" destOrd="0" presId="urn:microsoft.com/office/officeart/2005/8/layout/bProcess4"/>
    <dgm:cxn modelId="{5A1868F9-B0BD-9B4A-BB39-619AF5441927}" type="presParOf" srcId="{95B9CD12-7FE6-3C44-AC9B-AED00D9DF251}" destId="{87E6583C-DF9E-D24C-99F2-DBF4E3152764}" srcOrd="1" destOrd="0" presId="urn:microsoft.com/office/officeart/2005/8/layout/bProcess4"/>
    <dgm:cxn modelId="{79C79A78-3A60-B04A-91C2-2514D97149E5}" type="presParOf" srcId="{FF5283C6-BBE4-4248-9C34-BDC3A82D506B}" destId="{E49B09C6-0252-7D44-A995-96D3A865E1BD}" srcOrd="1" destOrd="0" presId="urn:microsoft.com/office/officeart/2005/8/layout/bProcess4"/>
    <dgm:cxn modelId="{34CC08B0-9B78-1A40-B832-AAD70BDC2365}" type="presParOf" srcId="{FF5283C6-BBE4-4248-9C34-BDC3A82D506B}" destId="{4F205368-13EA-9E40-84B4-8CA872E3134D}" srcOrd="2" destOrd="0" presId="urn:microsoft.com/office/officeart/2005/8/layout/bProcess4"/>
    <dgm:cxn modelId="{64C97C6D-8486-AD48-B56B-D9042D8ED017}" type="presParOf" srcId="{4F205368-13EA-9E40-84B4-8CA872E3134D}" destId="{48961994-707E-CA44-A1FA-FF94D2D7532A}" srcOrd="0" destOrd="0" presId="urn:microsoft.com/office/officeart/2005/8/layout/bProcess4"/>
    <dgm:cxn modelId="{420CFFF0-2341-1840-B928-E0DB3D102B60}" type="presParOf" srcId="{4F205368-13EA-9E40-84B4-8CA872E3134D}" destId="{CAD28AB0-0CD5-8F46-BED7-09E67B4723D0}" srcOrd="1" destOrd="0" presId="urn:microsoft.com/office/officeart/2005/8/layout/bProcess4"/>
    <dgm:cxn modelId="{5C4D188B-44F5-C14E-BD90-445288C31CD8}" type="presParOf" srcId="{FF5283C6-BBE4-4248-9C34-BDC3A82D506B}" destId="{A6BB2D9A-B0FA-3747-AC0B-9A01A324447A}" srcOrd="3" destOrd="0" presId="urn:microsoft.com/office/officeart/2005/8/layout/bProcess4"/>
    <dgm:cxn modelId="{ADB8CB55-E827-FE44-BEFF-A7AFE183477C}" type="presParOf" srcId="{FF5283C6-BBE4-4248-9C34-BDC3A82D506B}" destId="{B0A5F6CF-59AB-D841-BD46-F8187A7FD6EC}" srcOrd="4" destOrd="0" presId="urn:microsoft.com/office/officeart/2005/8/layout/bProcess4"/>
    <dgm:cxn modelId="{0156E517-CA19-A843-BCBB-1D73A3831061}" type="presParOf" srcId="{B0A5F6CF-59AB-D841-BD46-F8187A7FD6EC}" destId="{529579B7-AA89-F74F-98DE-405C87522584}" srcOrd="0" destOrd="0" presId="urn:microsoft.com/office/officeart/2005/8/layout/bProcess4"/>
    <dgm:cxn modelId="{F4BC8AEB-E127-C740-9605-BF4D266C83B6}" type="presParOf" srcId="{B0A5F6CF-59AB-D841-BD46-F8187A7FD6EC}" destId="{52795D51-4121-8542-B8BE-F4BEC7989334}" srcOrd="1" destOrd="0" presId="urn:microsoft.com/office/officeart/2005/8/layout/bProcess4"/>
    <dgm:cxn modelId="{03765192-EAB7-5B45-A27F-F8CAD9102B68}" type="presParOf" srcId="{FF5283C6-BBE4-4248-9C34-BDC3A82D506B}" destId="{DA7F0A4E-CA55-EB4C-9281-F7E05A1964A1}" srcOrd="5" destOrd="0" presId="urn:microsoft.com/office/officeart/2005/8/layout/bProcess4"/>
    <dgm:cxn modelId="{CF24AB65-887C-6C4B-B9BB-20DE5D7022D1}" type="presParOf" srcId="{FF5283C6-BBE4-4248-9C34-BDC3A82D506B}" destId="{08B66648-A27C-A444-91D4-6A9DE50D7827}" srcOrd="6" destOrd="0" presId="urn:microsoft.com/office/officeart/2005/8/layout/bProcess4"/>
    <dgm:cxn modelId="{73B6B968-7295-DE43-9F04-E7BA80A092DA}" type="presParOf" srcId="{08B66648-A27C-A444-91D4-6A9DE50D7827}" destId="{1F0C59C6-BC26-5A47-BD90-5DE59A9B8AD1}" srcOrd="0" destOrd="0" presId="urn:microsoft.com/office/officeart/2005/8/layout/bProcess4"/>
    <dgm:cxn modelId="{21B08515-98C9-A44E-BF74-86D2FB11D523}" type="presParOf" srcId="{08B66648-A27C-A444-91D4-6A9DE50D7827}" destId="{47CC9F79-B279-8F43-962C-1381A3F3AEF5}" srcOrd="1" destOrd="0" presId="urn:microsoft.com/office/officeart/2005/8/layout/bProcess4"/>
    <dgm:cxn modelId="{67F46EBF-8EB3-3D42-A389-9DB49B57A00B}" type="presParOf" srcId="{FF5283C6-BBE4-4248-9C34-BDC3A82D506B}" destId="{7C704602-5DCD-B046-BBED-FC0CD73BC768}" srcOrd="7" destOrd="0" presId="urn:microsoft.com/office/officeart/2005/8/layout/bProcess4"/>
    <dgm:cxn modelId="{51A8FE1F-8144-8048-B66D-F23BA72623F5}" type="presParOf" srcId="{FF5283C6-BBE4-4248-9C34-BDC3A82D506B}" destId="{906C5EB0-54F6-1244-AC03-4CAE756E8D63}" srcOrd="8" destOrd="0" presId="urn:microsoft.com/office/officeart/2005/8/layout/bProcess4"/>
    <dgm:cxn modelId="{57F50806-7AA2-5840-9B9F-9309382976FB}" type="presParOf" srcId="{906C5EB0-54F6-1244-AC03-4CAE756E8D63}" destId="{5244DFF8-DB8C-D546-B616-86F976C72DFE}" srcOrd="0" destOrd="0" presId="urn:microsoft.com/office/officeart/2005/8/layout/bProcess4"/>
    <dgm:cxn modelId="{B81551AA-3DC2-AF48-B65E-0172813AC648}" type="presParOf" srcId="{906C5EB0-54F6-1244-AC03-4CAE756E8D63}" destId="{89F64706-ADE7-7A4C-B40B-D4820440182D}" srcOrd="1" destOrd="0" presId="urn:microsoft.com/office/officeart/2005/8/layout/bProcess4"/>
    <dgm:cxn modelId="{A0B0CCE3-D031-234F-87E7-2FC73AD60E99}" type="presParOf" srcId="{FF5283C6-BBE4-4248-9C34-BDC3A82D506B}" destId="{05FCF9AD-E7C2-454C-B3E2-D220330AAE76}" srcOrd="9" destOrd="0" presId="urn:microsoft.com/office/officeart/2005/8/layout/bProcess4"/>
    <dgm:cxn modelId="{C3961066-CB56-6C49-AB78-6F29D2B7A1A2}" type="presParOf" srcId="{FF5283C6-BBE4-4248-9C34-BDC3A82D506B}" destId="{0BA2E650-2E7B-DE44-AB63-C047F5C718C5}" srcOrd="10" destOrd="0" presId="urn:microsoft.com/office/officeart/2005/8/layout/bProcess4"/>
    <dgm:cxn modelId="{43E3234D-B025-AD4F-A8B2-08B1D81FED17}" type="presParOf" srcId="{0BA2E650-2E7B-DE44-AB63-C047F5C718C5}" destId="{D14CB51B-8F7A-BD41-B4C2-B4515E74A830}" srcOrd="0" destOrd="0" presId="urn:microsoft.com/office/officeart/2005/8/layout/bProcess4"/>
    <dgm:cxn modelId="{AF6D7DAD-ADDF-2B43-B028-22ED80F19D4B}" type="presParOf" srcId="{0BA2E650-2E7B-DE44-AB63-C047F5C718C5}" destId="{37A74AC6-261E-364A-A5FF-963DBCFA708B}" srcOrd="1" destOrd="0" presId="urn:microsoft.com/office/officeart/2005/8/layout/bProcess4"/>
    <dgm:cxn modelId="{4BAA45DA-C030-1242-A45E-0ECB8DA80513}" type="presParOf" srcId="{FF5283C6-BBE4-4248-9C34-BDC3A82D506B}" destId="{183F23AA-46A2-9445-A693-E0567DDF5D24}" srcOrd="11" destOrd="0" presId="urn:microsoft.com/office/officeart/2005/8/layout/bProcess4"/>
    <dgm:cxn modelId="{BDBE6577-16DE-D242-AC12-7953E1BAF46C}" type="presParOf" srcId="{FF5283C6-BBE4-4248-9C34-BDC3A82D506B}" destId="{A3D51D20-F06D-7048-B95B-753255860353}" srcOrd="12" destOrd="0" presId="urn:microsoft.com/office/officeart/2005/8/layout/bProcess4"/>
    <dgm:cxn modelId="{734292C7-638B-034D-9F87-873117C55A02}" type="presParOf" srcId="{A3D51D20-F06D-7048-B95B-753255860353}" destId="{C70262B2-7EFB-B148-9273-594EFB77FC18}" srcOrd="0" destOrd="0" presId="urn:microsoft.com/office/officeart/2005/8/layout/bProcess4"/>
    <dgm:cxn modelId="{86632B44-C012-174B-8169-F5386C6219E2}" type="presParOf" srcId="{A3D51D20-F06D-7048-B95B-753255860353}" destId="{D5F17B60-44EE-0645-8970-0EE923FC5BE0}" srcOrd="1" destOrd="0" presId="urn:microsoft.com/office/officeart/2005/8/layout/bProcess4"/>
    <dgm:cxn modelId="{03FD18C3-52A2-4A41-AF8A-CF8C6B6D41AD}" type="presParOf" srcId="{FF5283C6-BBE4-4248-9C34-BDC3A82D506B}" destId="{A74D680E-827B-1946-A87D-5EF414B41881}" srcOrd="13" destOrd="0" presId="urn:microsoft.com/office/officeart/2005/8/layout/bProcess4"/>
    <dgm:cxn modelId="{5793017C-A8AE-EF41-86CC-2F5BC91F0B7B}" type="presParOf" srcId="{FF5283C6-BBE4-4248-9C34-BDC3A82D506B}" destId="{91E7898D-D67A-1C4A-82F8-75FC98018C7D}" srcOrd="14" destOrd="0" presId="urn:microsoft.com/office/officeart/2005/8/layout/bProcess4"/>
    <dgm:cxn modelId="{67E35461-62FF-3941-B7EB-94F0F8FD9829}" type="presParOf" srcId="{91E7898D-D67A-1C4A-82F8-75FC98018C7D}" destId="{18B4A9DF-7F35-EB47-A8AE-C1FD8A78F87D}" srcOrd="0" destOrd="0" presId="urn:microsoft.com/office/officeart/2005/8/layout/bProcess4"/>
    <dgm:cxn modelId="{067CD1EB-5353-E34E-957F-C78B72366BBB}" type="presParOf" srcId="{91E7898D-D67A-1C4A-82F8-75FC98018C7D}" destId="{B120DC80-2F86-1F41-97A1-53F59F0E7068}"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BDBD5-E57E-2245-8A5F-41675836FDC0}">
      <dsp:nvSpPr>
        <dsp:cNvPr id="0" name=""/>
        <dsp:cNvSpPr/>
      </dsp:nvSpPr>
      <dsp:spPr>
        <a:xfrm rot="5400000">
          <a:off x="-261029" y="773813"/>
          <a:ext cx="1163335" cy="1407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EAA7A9-AD25-B34B-8134-EEF57666CEE1}">
      <dsp:nvSpPr>
        <dsp:cNvPr id="0" name=""/>
        <dsp:cNvSpPr/>
      </dsp:nvSpPr>
      <dsp:spPr>
        <a:xfrm>
          <a:off x="2882" y="25897"/>
          <a:ext cx="1564215" cy="9385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Wiki URL</a:t>
          </a:r>
          <a:endParaRPr lang="en-US" sz="1500" kern="1200" dirty="0"/>
        </a:p>
      </dsp:txBody>
      <dsp:txXfrm>
        <a:off x="30371" y="53386"/>
        <a:ext cx="1509237" cy="883551"/>
      </dsp:txXfrm>
    </dsp:sp>
    <dsp:sp modelId="{EE2E3A0E-6935-FB4F-8848-69755C863C4A}">
      <dsp:nvSpPr>
        <dsp:cNvPr id="0" name=""/>
        <dsp:cNvSpPr/>
      </dsp:nvSpPr>
      <dsp:spPr>
        <a:xfrm rot="5400000">
          <a:off x="-261029" y="1946975"/>
          <a:ext cx="1163335" cy="1407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E58648-9935-0D49-975F-B752FAF94C25}">
      <dsp:nvSpPr>
        <dsp:cNvPr id="0" name=""/>
        <dsp:cNvSpPr/>
      </dsp:nvSpPr>
      <dsp:spPr>
        <a:xfrm>
          <a:off x="2882" y="1199059"/>
          <a:ext cx="1564215" cy="9385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GET HTML</a:t>
          </a:r>
          <a:endParaRPr lang="en-US" sz="1500" kern="1200" dirty="0"/>
        </a:p>
      </dsp:txBody>
      <dsp:txXfrm>
        <a:off x="30371" y="1226548"/>
        <a:ext cx="1509237" cy="883551"/>
      </dsp:txXfrm>
    </dsp:sp>
    <dsp:sp modelId="{9CDA7819-D016-904C-A233-8618E270646A}">
      <dsp:nvSpPr>
        <dsp:cNvPr id="0" name=""/>
        <dsp:cNvSpPr/>
      </dsp:nvSpPr>
      <dsp:spPr>
        <a:xfrm>
          <a:off x="325551" y="2533556"/>
          <a:ext cx="2070580" cy="1407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C48172-184A-A04F-A448-955204D8A267}">
      <dsp:nvSpPr>
        <dsp:cNvPr id="0" name=""/>
        <dsp:cNvSpPr/>
      </dsp:nvSpPr>
      <dsp:spPr>
        <a:xfrm>
          <a:off x="2882" y="2372221"/>
          <a:ext cx="1564215" cy="9385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Parse (BS4)</a:t>
          </a:r>
          <a:endParaRPr lang="en-US" sz="1500" kern="1200" dirty="0"/>
        </a:p>
      </dsp:txBody>
      <dsp:txXfrm>
        <a:off x="30371" y="2399710"/>
        <a:ext cx="1509237" cy="883551"/>
      </dsp:txXfrm>
    </dsp:sp>
    <dsp:sp modelId="{71A4953F-F58F-AE4A-9827-F9DBAF94D436}">
      <dsp:nvSpPr>
        <dsp:cNvPr id="0" name=""/>
        <dsp:cNvSpPr/>
      </dsp:nvSpPr>
      <dsp:spPr>
        <a:xfrm rot="16200000">
          <a:off x="1819377" y="1946975"/>
          <a:ext cx="1163335" cy="1407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9ACFE7-395E-5846-B0B8-DB3736DFE445}">
      <dsp:nvSpPr>
        <dsp:cNvPr id="0" name=""/>
        <dsp:cNvSpPr/>
      </dsp:nvSpPr>
      <dsp:spPr>
        <a:xfrm>
          <a:off x="2083289" y="2372221"/>
          <a:ext cx="1564215" cy="9385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Find launch table</a:t>
          </a:r>
          <a:endParaRPr lang="en-US" sz="1500" kern="1200" dirty="0"/>
        </a:p>
      </dsp:txBody>
      <dsp:txXfrm>
        <a:off x="2110778" y="2399710"/>
        <a:ext cx="1509237" cy="883551"/>
      </dsp:txXfrm>
    </dsp:sp>
    <dsp:sp modelId="{CCB18EAA-A8BE-1644-BE72-A8CAF6D96509}">
      <dsp:nvSpPr>
        <dsp:cNvPr id="0" name=""/>
        <dsp:cNvSpPr/>
      </dsp:nvSpPr>
      <dsp:spPr>
        <a:xfrm rot="16200000">
          <a:off x="1819377" y="773813"/>
          <a:ext cx="1163335" cy="1407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72164A-6969-9640-8396-0A587DE7B2FE}">
      <dsp:nvSpPr>
        <dsp:cNvPr id="0" name=""/>
        <dsp:cNvSpPr/>
      </dsp:nvSpPr>
      <dsp:spPr>
        <a:xfrm>
          <a:off x="2083289" y="1199059"/>
          <a:ext cx="1564215" cy="9385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Extract rows/cols</a:t>
          </a:r>
          <a:endParaRPr lang="en-US" sz="1500" kern="1200" dirty="0"/>
        </a:p>
      </dsp:txBody>
      <dsp:txXfrm>
        <a:off x="2110778" y="1226548"/>
        <a:ext cx="1509237" cy="883551"/>
      </dsp:txXfrm>
    </dsp:sp>
    <dsp:sp modelId="{43047513-4BAC-C542-97CA-2EB926A054D2}">
      <dsp:nvSpPr>
        <dsp:cNvPr id="0" name=""/>
        <dsp:cNvSpPr/>
      </dsp:nvSpPr>
      <dsp:spPr>
        <a:xfrm>
          <a:off x="2405958" y="187232"/>
          <a:ext cx="2070580" cy="1407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0AC561-0E0D-CD47-9695-8E2A50496726}">
      <dsp:nvSpPr>
        <dsp:cNvPr id="0" name=""/>
        <dsp:cNvSpPr/>
      </dsp:nvSpPr>
      <dsp:spPr>
        <a:xfrm>
          <a:off x="2083289" y="25897"/>
          <a:ext cx="1564215" cy="9385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Clean/normalize</a:t>
          </a:r>
          <a:r>
            <a:rPr lang="en-US" sz="1500" kern="1200" dirty="0"/>
            <a:t> </a:t>
          </a:r>
        </a:p>
      </dsp:txBody>
      <dsp:txXfrm>
        <a:off x="2110778" y="53386"/>
        <a:ext cx="1509237" cy="883551"/>
      </dsp:txXfrm>
    </dsp:sp>
    <dsp:sp modelId="{3790A378-342E-7044-9AB5-C4A8BA484A4B}">
      <dsp:nvSpPr>
        <dsp:cNvPr id="0" name=""/>
        <dsp:cNvSpPr/>
      </dsp:nvSpPr>
      <dsp:spPr>
        <a:xfrm rot="5400000">
          <a:off x="3899784" y="773813"/>
          <a:ext cx="1163335" cy="14077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8DB8AA-97C2-3B41-90C7-934BF27B0700}">
      <dsp:nvSpPr>
        <dsp:cNvPr id="0" name=""/>
        <dsp:cNvSpPr/>
      </dsp:nvSpPr>
      <dsp:spPr>
        <a:xfrm>
          <a:off x="4163696" y="25897"/>
          <a:ext cx="1564215" cy="9385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pandas DataFrame</a:t>
          </a:r>
          <a:endParaRPr lang="en-US" sz="1500" kern="1200" dirty="0"/>
        </a:p>
      </dsp:txBody>
      <dsp:txXfrm>
        <a:off x="4191185" y="53386"/>
        <a:ext cx="1509237" cy="883551"/>
      </dsp:txXfrm>
    </dsp:sp>
    <dsp:sp modelId="{3BD2F8E4-2B08-5147-8EAF-259A2621146E}">
      <dsp:nvSpPr>
        <dsp:cNvPr id="0" name=""/>
        <dsp:cNvSpPr/>
      </dsp:nvSpPr>
      <dsp:spPr>
        <a:xfrm>
          <a:off x="4163696" y="1199059"/>
          <a:ext cx="1564215" cy="9385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Save CSV</a:t>
          </a:r>
          <a:endParaRPr lang="en-US" sz="1500" kern="1200" dirty="0"/>
        </a:p>
      </dsp:txBody>
      <dsp:txXfrm>
        <a:off x="4191185" y="1226548"/>
        <a:ext cx="1509237" cy="883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DE573-2C98-8F43-85BB-74D12E25DABE}">
      <dsp:nvSpPr>
        <dsp:cNvPr id="0" name=""/>
        <dsp:cNvSpPr/>
      </dsp:nvSpPr>
      <dsp:spPr>
        <a:xfrm rot="5400000">
          <a:off x="733628" y="755908"/>
          <a:ext cx="1178208" cy="1422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9247D1-1FF2-5D45-8164-E5D9616F6C92}">
      <dsp:nvSpPr>
        <dsp:cNvPr id="0" name=""/>
        <dsp:cNvSpPr/>
      </dsp:nvSpPr>
      <dsp:spPr>
        <a:xfrm>
          <a:off x="1002944" y="1432"/>
          <a:ext cx="1580683" cy="948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Importing Libraries and Modules</a:t>
          </a:r>
        </a:p>
      </dsp:txBody>
      <dsp:txXfrm>
        <a:off x="1030722" y="29210"/>
        <a:ext cx="1525127" cy="892853"/>
      </dsp:txXfrm>
    </dsp:sp>
    <dsp:sp modelId="{F5599A73-AD65-C640-8F12-09CDBECA4B0F}">
      <dsp:nvSpPr>
        <dsp:cNvPr id="0" name=""/>
        <dsp:cNvSpPr/>
      </dsp:nvSpPr>
      <dsp:spPr>
        <a:xfrm rot="5400000">
          <a:off x="733628" y="1941421"/>
          <a:ext cx="1178208" cy="1422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824E92-34B0-8646-8F6A-AD2665EF2ED7}">
      <dsp:nvSpPr>
        <dsp:cNvPr id="0" name=""/>
        <dsp:cNvSpPr/>
      </dsp:nvSpPr>
      <dsp:spPr>
        <a:xfrm>
          <a:off x="1002944" y="1186945"/>
          <a:ext cx="1580683" cy="948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Analysis</a:t>
          </a:r>
        </a:p>
        <a:p>
          <a:pPr marL="0" lvl="0" indent="0" algn="ctr" defTabSz="533400">
            <a:lnSpc>
              <a:spcPct val="90000"/>
            </a:lnSpc>
            <a:spcBef>
              <a:spcPct val="0"/>
            </a:spcBef>
            <a:spcAft>
              <a:spcPct val="35000"/>
            </a:spcAft>
            <a:buNone/>
          </a:pPr>
          <a:r>
            <a:rPr lang="en-US" sz="1200" kern="1200" dirty="0"/>
            <a:t>(Checking data type and for missing values)</a:t>
          </a:r>
        </a:p>
      </dsp:txBody>
      <dsp:txXfrm>
        <a:off x="1030722" y="1214723"/>
        <a:ext cx="1525127" cy="892853"/>
      </dsp:txXfrm>
    </dsp:sp>
    <dsp:sp modelId="{D618D347-E85A-1B44-82DA-1583B4E2A1C4}">
      <dsp:nvSpPr>
        <dsp:cNvPr id="0" name=""/>
        <dsp:cNvSpPr/>
      </dsp:nvSpPr>
      <dsp:spPr>
        <a:xfrm>
          <a:off x="1326384" y="2534177"/>
          <a:ext cx="2095005" cy="1422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7DEE7E-288F-C249-99BC-2696E75F07A4}">
      <dsp:nvSpPr>
        <dsp:cNvPr id="0" name=""/>
        <dsp:cNvSpPr/>
      </dsp:nvSpPr>
      <dsp:spPr>
        <a:xfrm>
          <a:off x="1002944" y="2372457"/>
          <a:ext cx="1580683" cy="948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Calculating the Number of Launches on Site</a:t>
          </a:r>
        </a:p>
      </dsp:txBody>
      <dsp:txXfrm>
        <a:off x="1030722" y="2400235"/>
        <a:ext cx="1525127" cy="892853"/>
      </dsp:txXfrm>
    </dsp:sp>
    <dsp:sp modelId="{5846A693-0E33-4A4A-AA78-FF5BC3B2E6DF}">
      <dsp:nvSpPr>
        <dsp:cNvPr id="0" name=""/>
        <dsp:cNvSpPr/>
      </dsp:nvSpPr>
      <dsp:spPr>
        <a:xfrm rot="16200000">
          <a:off x="2835937" y="1941421"/>
          <a:ext cx="1178208" cy="1422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55E1C2-277C-2F4A-BD59-946C84F4239E}">
      <dsp:nvSpPr>
        <dsp:cNvPr id="0" name=""/>
        <dsp:cNvSpPr/>
      </dsp:nvSpPr>
      <dsp:spPr>
        <a:xfrm>
          <a:off x="3105253" y="2372457"/>
          <a:ext cx="1580683" cy="948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Calculating the number and occurrence of each orbit.</a:t>
          </a:r>
        </a:p>
      </dsp:txBody>
      <dsp:txXfrm>
        <a:off x="3133031" y="2400235"/>
        <a:ext cx="1525127" cy="892853"/>
      </dsp:txXfrm>
    </dsp:sp>
    <dsp:sp modelId="{040F5CC4-90A6-0046-B78C-7D4A345E156F}">
      <dsp:nvSpPr>
        <dsp:cNvPr id="0" name=""/>
        <dsp:cNvSpPr/>
      </dsp:nvSpPr>
      <dsp:spPr>
        <a:xfrm rot="16200000">
          <a:off x="2835937" y="755908"/>
          <a:ext cx="1178208" cy="1422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A40453-C3BF-CB4A-9DF8-E6D4AD6CBF4D}">
      <dsp:nvSpPr>
        <dsp:cNvPr id="0" name=""/>
        <dsp:cNvSpPr/>
      </dsp:nvSpPr>
      <dsp:spPr>
        <a:xfrm>
          <a:off x="3105253" y="1186945"/>
          <a:ext cx="1580683" cy="948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Calculate the number and </a:t>
          </a:r>
          <a:r>
            <a:rPr lang="en-US" sz="1200" b="0" i="0" kern="1200" dirty="0" err="1"/>
            <a:t>occurence</a:t>
          </a:r>
          <a:r>
            <a:rPr lang="en-US" sz="1200" b="0" i="0" kern="1200" dirty="0"/>
            <a:t> of mission outcome of the orbits</a:t>
          </a:r>
          <a:endParaRPr lang="en-US" sz="1200" kern="1200" dirty="0"/>
        </a:p>
      </dsp:txBody>
      <dsp:txXfrm>
        <a:off x="3133031" y="1214723"/>
        <a:ext cx="1525127" cy="892853"/>
      </dsp:txXfrm>
    </dsp:sp>
    <dsp:sp modelId="{88624CF4-CB4B-CF43-9CEE-A5BC99528438}">
      <dsp:nvSpPr>
        <dsp:cNvPr id="0" name=""/>
        <dsp:cNvSpPr/>
      </dsp:nvSpPr>
      <dsp:spPr>
        <a:xfrm>
          <a:off x="3428693" y="163152"/>
          <a:ext cx="2095005" cy="14226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57F33B-D69A-A444-BE11-1BD44DD8223D}">
      <dsp:nvSpPr>
        <dsp:cNvPr id="0" name=""/>
        <dsp:cNvSpPr/>
      </dsp:nvSpPr>
      <dsp:spPr>
        <a:xfrm>
          <a:off x="3105253" y="1432"/>
          <a:ext cx="1580683" cy="948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Create a landing outcome label from Outcome column</a:t>
          </a:r>
          <a:endParaRPr lang="en-US" sz="1200" kern="1200" dirty="0"/>
        </a:p>
      </dsp:txBody>
      <dsp:txXfrm>
        <a:off x="3133031" y="29210"/>
        <a:ext cx="1525127" cy="892853"/>
      </dsp:txXfrm>
    </dsp:sp>
    <dsp:sp modelId="{63849F26-FDD0-884E-A1C7-95F848CD82AF}">
      <dsp:nvSpPr>
        <dsp:cNvPr id="0" name=""/>
        <dsp:cNvSpPr/>
      </dsp:nvSpPr>
      <dsp:spPr>
        <a:xfrm>
          <a:off x="5207562" y="1432"/>
          <a:ext cx="1580683" cy="948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Exporting Dataset to Csv </a:t>
          </a:r>
        </a:p>
      </dsp:txBody>
      <dsp:txXfrm>
        <a:off x="5235340" y="29210"/>
        <a:ext cx="1525127" cy="892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B09C6-0252-7D44-A995-96D3A865E1BD}">
      <dsp:nvSpPr>
        <dsp:cNvPr id="0" name=""/>
        <dsp:cNvSpPr/>
      </dsp:nvSpPr>
      <dsp:spPr>
        <a:xfrm rot="5391480">
          <a:off x="-250087" y="1833246"/>
          <a:ext cx="1109982" cy="1343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E6583C-DF9E-D24C-99F2-DBF4E3152764}">
      <dsp:nvSpPr>
        <dsp:cNvPr id="0" name=""/>
        <dsp:cNvSpPr/>
      </dsp:nvSpPr>
      <dsp:spPr>
        <a:xfrm>
          <a:off x="0" y="1119123"/>
          <a:ext cx="1493073" cy="895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Two datasets</a:t>
          </a:r>
          <a:endParaRPr lang="en-US" sz="1200" kern="1200" dirty="0"/>
        </a:p>
      </dsp:txBody>
      <dsp:txXfrm>
        <a:off x="26238" y="1145361"/>
        <a:ext cx="1440597" cy="843368"/>
      </dsp:txXfrm>
    </dsp:sp>
    <dsp:sp modelId="{A6BB2D9A-B0FA-3747-AC0B-9A01A324447A}">
      <dsp:nvSpPr>
        <dsp:cNvPr id="0" name=""/>
        <dsp:cNvSpPr/>
      </dsp:nvSpPr>
      <dsp:spPr>
        <a:xfrm rot="5400000">
          <a:off x="-248710" y="2953051"/>
          <a:ext cx="1109978" cy="1343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D28AB0-0CD5-8F46-BED7-09E67B4723D0}">
      <dsp:nvSpPr>
        <dsp:cNvPr id="0" name=""/>
        <dsp:cNvSpPr/>
      </dsp:nvSpPr>
      <dsp:spPr>
        <a:xfrm>
          <a:off x="2751" y="2238928"/>
          <a:ext cx="1493073" cy="895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p>
        <a:p>
          <a:pPr marL="0" lvl="0" indent="0" algn="ctr" defTabSz="533400">
            <a:lnSpc>
              <a:spcPct val="90000"/>
            </a:lnSpc>
            <a:spcBef>
              <a:spcPct val="0"/>
            </a:spcBef>
            <a:spcAft>
              <a:spcPct val="35000"/>
            </a:spcAft>
            <a:buNone/>
          </a:pPr>
          <a:endParaRPr lang="en-US" sz="1200" kern="1200" dirty="0"/>
        </a:p>
      </dsp:txBody>
      <dsp:txXfrm>
        <a:off x="28989" y="2265166"/>
        <a:ext cx="1440597" cy="843368"/>
      </dsp:txXfrm>
    </dsp:sp>
    <dsp:sp modelId="{DA7F0A4E-CA55-EB4C-9281-F7E05A1964A1}">
      <dsp:nvSpPr>
        <dsp:cNvPr id="0" name=""/>
        <dsp:cNvSpPr/>
      </dsp:nvSpPr>
      <dsp:spPr>
        <a:xfrm>
          <a:off x="311191" y="3512954"/>
          <a:ext cx="1975961" cy="1343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795D51-4121-8542-B8BE-F4BEC7989334}">
      <dsp:nvSpPr>
        <dsp:cNvPr id="0" name=""/>
        <dsp:cNvSpPr/>
      </dsp:nvSpPr>
      <dsp:spPr>
        <a:xfrm>
          <a:off x="2751" y="3358734"/>
          <a:ext cx="1493073" cy="895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TRAIN/TEST SPLIT</a:t>
          </a:r>
        </a:p>
      </dsp:txBody>
      <dsp:txXfrm>
        <a:off x="28989" y="3384972"/>
        <a:ext cx="1440597" cy="843368"/>
      </dsp:txXfrm>
    </dsp:sp>
    <dsp:sp modelId="{7C704602-5DCD-B046-BBED-FC0CD73BC768}">
      <dsp:nvSpPr>
        <dsp:cNvPr id="0" name=""/>
        <dsp:cNvSpPr/>
      </dsp:nvSpPr>
      <dsp:spPr>
        <a:xfrm rot="16200000">
          <a:off x="1737077" y="2953051"/>
          <a:ext cx="1109978" cy="1343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CC9F79-B279-8F43-962C-1381A3F3AEF5}">
      <dsp:nvSpPr>
        <dsp:cNvPr id="0" name=""/>
        <dsp:cNvSpPr/>
      </dsp:nvSpPr>
      <dsp:spPr>
        <a:xfrm>
          <a:off x="1988538" y="3358734"/>
          <a:ext cx="1493073" cy="895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TRAIN</a:t>
          </a:r>
        </a:p>
        <a:p>
          <a:pPr marL="0" lvl="0" indent="0" algn="ctr" defTabSz="533400">
            <a:lnSpc>
              <a:spcPct val="90000"/>
            </a:lnSpc>
            <a:spcBef>
              <a:spcPct val="0"/>
            </a:spcBef>
            <a:spcAft>
              <a:spcPct val="35000"/>
            </a:spcAft>
            <a:buNone/>
          </a:pPr>
          <a:r>
            <a:rPr lang="en-US" sz="1200" kern="1200" dirty="0"/>
            <a:t>(LogReg/SVM/Tree/k-NN)</a:t>
          </a:r>
        </a:p>
      </dsp:txBody>
      <dsp:txXfrm>
        <a:off x="2014776" y="3384972"/>
        <a:ext cx="1440597" cy="843368"/>
      </dsp:txXfrm>
    </dsp:sp>
    <dsp:sp modelId="{05FCF9AD-E7C2-454C-B3E2-D220330AAE76}">
      <dsp:nvSpPr>
        <dsp:cNvPr id="0" name=""/>
        <dsp:cNvSpPr/>
      </dsp:nvSpPr>
      <dsp:spPr>
        <a:xfrm rot="16200000">
          <a:off x="1737077" y="1833246"/>
          <a:ext cx="1109978" cy="1343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F64706-ADE7-7A4C-B40B-D4820440182D}">
      <dsp:nvSpPr>
        <dsp:cNvPr id="0" name=""/>
        <dsp:cNvSpPr/>
      </dsp:nvSpPr>
      <dsp:spPr>
        <a:xfrm>
          <a:off x="1988538" y="2238928"/>
          <a:ext cx="1493073" cy="895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GridSearchCV </a:t>
          </a:r>
        </a:p>
        <a:p>
          <a:pPr marL="0" lvl="0" indent="0" algn="ctr" defTabSz="533400">
            <a:lnSpc>
              <a:spcPct val="90000"/>
            </a:lnSpc>
            <a:spcBef>
              <a:spcPct val="0"/>
            </a:spcBef>
            <a:spcAft>
              <a:spcPct val="35000"/>
            </a:spcAft>
            <a:buNone/>
          </a:pPr>
          <a:r>
            <a:rPr lang="en-US" sz="1200" b="1" kern="1200" dirty="0"/>
            <a:t>(5-fold)</a:t>
          </a:r>
          <a:endParaRPr lang="en-US" sz="1200" kern="1200" dirty="0"/>
        </a:p>
      </dsp:txBody>
      <dsp:txXfrm>
        <a:off x="2014776" y="2265166"/>
        <a:ext cx="1440597" cy="843368"/>
      </dsp:txXfrm>
    </dsp:sp>
    <dsp:sp modelId="{183F23AA-46A2-9445-A693-E0567DDF5D24}">
      <dsp:nvSpPr>
        <dsp:cNvPr id="0" name=""/>
        <dsp:cNvSpPr/>
      </dsp:nvSpPr>
      <dsp:spPr>
        <a:xfrm>
          <a:off x="2296979" y="1273344"/>
          <a:ext cx="1975961" cy="1343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A74AC6-261E-364A-A5FF-963DBCFA708B}">
      <dsp:nvSpPr>
        <dsp:cNvPr id="0" name=""/>
        <dsp:cNvSpPr/>
      </dsp:nvSpPr>
      <dsp:spPr>
        <a:xfrm>
          <a:off x="1988538" y="1119123"/>
          <a:ext cx="1493073" cy="895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Select best score and Params</a:t>
          </a:r>
          <a:endParaRPr lang="en-US" sz="1200" kern="1200" dirty="0"/>
        </a:p>
      </dsp:txBody>
      <dsp:txXfrm>
        <a:off x="2014776" y="1145361"/>
        <a:ext cx="1440597" cy="843368"/>
      </dsp:txXfrm>
    </dsp:sp>
    <dsp:sp modelId="{A74D680E-827B-1946-A87D-5EF414B41881}">
      <dsp:nvSpPr>
        <dsp:cNvPr id="0" name=""/>
        <dsp:cNvSpPr/>
      </dsp:nvSpPr>
      <dsp:spPr>
        <a:xfrm rot="5400000">
          <a:off x="3722864" y="1833246"/>
          <a:ext cx="1109978" cy="1343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F17B60-44EE-0645-8970-0EE923FC5BE0}">
      <dsp:nvSpPr>
        <dsp:cNvPr id="0" name=""/>
        <dsp:cNvSpPr/>
      </dsp:nvSpPr>
      <dsp:spPr>
        <a:xfrm>
          <a:off x="3974326" y="1119123"/>
          <a:ext cx="1493073" cy="895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Evaluate on test</a:t>
          </a:r>
          <a:r>
            <a:rPr lang="en-US" sz="1200" kern="1200" dirty="0"/>
            <a:t> (accuracy, CM, P/R)</a:t>
          </a:r>
        </a:p>
      </dsp:txBody>
      <dsp:txXfrm>
        <a:off x="4000564" y="1145361"/>
        <a:ext cx="1440597" cy="843368"/>
      </dsp:txXfrm>
    </dsp:sp>
    <dsp:sp modelId="{B120DC80-2F86-1F41-97A1-53F59F0E7068}">
      <dsp:nvSpPr>
        <dsp:cNvPr id="0" name=""/>
        <dsp:cNvSpPr/>
      </dsp:nvSpPr>
      <dsp:spPr>
        <a:xfrm>
          <a:off x="3974326" y="2238928"/>
          <a:ext cx="1493073" cy="8958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Save model</a:t>
          </a:r>
          <a:endParaRPr lang="en-US" sz="1200" kern="1200" dirty="0"/>
        </a:p>
      </dsp:txBody>
      <dsp:txXfrm>
        <a:off x="4000564" y="2265166"/>
        <a:ext cx="1440597" cy="84336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9/21/25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23580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454944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14827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B12B2-E337-4415-99C2-23289E359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B58F8-81F2-1114-CD7D-0F7A6C634A0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C6D935F-D0F7-5424-7872-10D08E9E825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9D5FB2-7BE6-7159-99E2-7A0DB6369A4E}"/>
              </a:ext>
            </a:extLst>
          </p:cNvPr>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65248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Taiwo John</a:t>
            </a:r>
          </a:p>
          <a:p>
            <a:r>
              <a:rPr lang="en-US" dirty="0">
                <a:solidFill>
                  <a:schemeClr val="bg2"/>
                </a:solidFill>
                <a:latin typeface="Abadi" panose="020B0604020104020204" pitchFamily="34" charset="0"/>
                <a:ea typeface="SF Pro" pitchFamily="2" charset="0"/>
                <a:cs typeface="SF Pro" pitchFamily="2" charset="0"/>
              </a:rPr>
              <a:t>09/21/25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10" name="TextBox 9">
            <a:extLst>
              <a:ext uri="{FF2B5EF4-FFF2-40B4-BE49-F238E27FC236}">
                <a16:creationId xmlns:a16="http://schemas.microsoft.com/office/drawing/2014/main" id="{6B96EE3C-05E1-45CA-D4EB-853506C9229F}"/>
              </a:ext>
            </a:extLst>
          </p:cNvPr>
          <p:cNvSpPr txBox="1"/>
          <p:nvPr/>
        </p:nvSpPr>
        <p:spPr>
          <a:xfrm>
            <a:off x="7772400" y="2610853"/>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F201A15B-B231-17C5-2B0B-68145CA7B7CF}"/>
              </a:ext>
            </a:extLst>
          </p:cNvPr>
          <p:cNvSpPr txBox="1"/>
          <p:nvPr/>
        </p:nvSpPr>
        <p:spPr>
          <a:xfrm>
            <a:off x="3682314" y="32992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7276" y="1410722"/>
            <a:ext cx="11330132" cy="4036556"/>
          </a:xfrm>
          <a:prstGeom prst="rect">
            <a:avLst/>
          </a:prstGeom>
        </p:spPr>
        <p:txBody>
          <a:bodyPr/>
          <a:lstStyle/>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DF955A9F-7949-8E18-F2B4-3E0B2F8FCC2C}"/>
              </a:ext>
            </a:extLst>
          </p:cNvPr>
          <p:cNvGraphicFramePr/>
          <p:nvPr>
            <p:extLst>
              <p:ext uri="{D42A27DB-BD31-4B8C-83A1-F6EECF244321}">
                <p14:modId xmlns:p14="http://schemas.microsoft.com/office/powerpoint/2010/main" val="1236023175"/>
              </p:ext>
            </p:extLst>
          </p:nvPr>
        </p:nvGraphicFramePr>
        <p:xfrm>
          <a:off x="0" y="1410722"/>
          <a:ext cx="7791190" cy="3322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6AF70CCC-E663-CC76-E23E-E938469624DA}"/>
              </a:ext>
            </a:extLst>
          </p:cNvPr>
          <p:cNvSpPr txBox="1"/>
          <p:nvPr/>
        </p:nvSpPr>
        <p:spPr>
          <a:xfrm>
            <a:off x="7565721" y="1410722"/>
            <a:ext cx="4626279" cy="3693319"/>
          </a:xfrm>
          <a:prstGeom prst="rect">
            <a:avLst/>
          </a:prstGeom>
          <a:noFill/>
        </p:spPr>
        <p:txBody>
          <a:bodyPr wrap="square" rtlCol="0">
            <a:spAutoFit/>
          </a:bodyPr>
          <a:lstStyle/>
          <a:p>
            <a:r>
              <a:rPr lang="en-US" dirty="0"/>
              <a:t>imported pandas/</a:t>
            </a:r>
            <a:r>
              <a:rPr lang="en-US" dirty="0" err="1"/>
              <a:t>numpy</a:t>
            </a:r>
            <a:r>
              <a:rPr lang="en-US" dirty="0"/>
              <a:t>, checked data type and missing values, identify categorical fields (Launch Site, Orbit). We then counted activity: </a:t>
            </a:r>
            <a:r>
              <a:rPr lang="en-US" b="1" dirty="0"/>
              <a:t>CCAFS SLC-40 launch Site had the most launches (55)</a:t>
            </a:r>
            <a:r>
              <a:rPr lang="en-US" dirty="0"/>
              <a:t>, and the most common </a:t>
            </a:r>
            <a:r>
              <a:rPr lang="en-US" b="1" dirty="0"/>
              <a:t>orbit (destination path around Earth) was ISS</a:t>
            </a:r>
            <a:r>
              <a:rPr lang="en-US" dirty="0"/>
              <a:t>.</a:t>
            </a:r>
          </a:p>
          <a:p>
            <a:r>
              <a:rPr lang="en-US" dirty="0"/>
              <a:t>and the most frequent landing outcome was </a:t>
            </a:r>
            <a:r>
              <a:rPr lang="en-US" b="1" dirty="0"/>
              <a:t>successful ASDS (drone-ship) recovery</a:t>
            </a:r>
            <a:r>
              <a:rPr lang="en-US" dirty="0"/>
              <a:t> with </a:t>
            </a:r>
            <a:r>
              <a:rPr lang="en-US" b="1" dirty="0"/>
              <a:t>41</a:t>
            </a:r>
            <a:r>
              <a:rPr lang="en-US" dirty="0"/>
              <a:t> cases. Created target label </a:t>
            </a:r>
            <a:r>
              <a:rPr lang="en-US" b="1" dirty="0"/>
              <a:t>Class: 1 </a:t>
            </a:r>
            <a:r>
              <a:rPr lang="en-US" dirty="0"/>
              <a:t>if landing succeeded (True RTLS/ASDS/Ocean),</a:t>
            </a:r>
            <a:r>
              <a:rPr lang="en-US" b="1" dirty="0"/>
              <a:t> 0 </a:t>
            </a:r>
            <a:r>
              <a:rPr lang="en-US" dirty="0"/>
              <a:t>if failed or no attempt (False…, None…).Finally Exporting Dataset to csv file format.</a:t>
            </a:r>
          </a:p>
          <a:p>
            <a:endParaRPr lang="en-US" dirty="0"/>
          </a:p>
        </p:txBody>
      </p:sp>
      <p:sp>
        <p:nvSpPr>
          <p:cNvPr id="10" name="TextBox 9">
            <a:extLst>
              <a:ext uri="{FF2B5EF4-FFF2-40B4-BE49-F238E27FC236}">
                <a16:creationId xmlns:a16="http://schemas.microsoft.com/office/drawing/2014/main" id="{B9A0D266-9DF9-1776-4D79-0E606FC81A0B}"/>
              </a:ext>
            </a:extLst>
          </p:cNvPr>
          <p:cNvSpPr txBox="1"/>
          <p:nvPr/>
        </p:nvSpPr>
        <p:spPr>
          <a:xfrm>
            <a:off x="463463" y="5098093"/>
            <a:ext cx="11523945" cy="646331"/>
          </a:xfrm>
          <a:prstGeom prst="rect">
            <a:avLst/>
          </a:prstGeom>
          <a:noFill/>
        </p:spPr>
        <p:txBody>
          <a:bodyPr wrap="square" rtlCol="0">
            <a:spAutoFit/>
          </a:bodyPr>
          <a:lstStyle/>
          <a:p>
            <a:r>
              <a:rPr lang="en-US" dirty="0"/>
              <a:t>Github Link: https://github.com/taiwotjohn13/SPACEXPROJECT/blob/main/labs-jupyter-spacex-Data%20wrangling-v2.ipynb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0285"/>
            <a:ext cx="10829091" cy="4446740"/>
          </a:xfrm>
          <a:prstGeom prst="rect">
            <a:avLst/>
          </a:prstGeom>
        </p:spPr>
        <p:txBody>
          <a:bodyPr lIns="91440" tIns="45720" rIns="91440" bIns="45720" anchor="t"/>
          <a:lstStyle/>
          <a:p>
            <a:r>
              <a:rPr lang="en-US" sz="1600" dirty="0">
                <a:latin typeface="Times New Roman" panose="02020603050405020304" pitchFamily="18" charset="0"/>
                <a:cs typeface="Times New Roman" panose="02020603050405020304" pitchFamily="18" charset="0"/>
              </a:rPr>
              <a:t>A scatter plot of Flight number(x) against the payload mass and had the points colored by success vs fail, This was used to check two ideas at once do the teams get better with experience(higher flight number = more success) and do heavier payloads make landings harder, and</a:t>
            </a:r>
          </a:p>
          <a:p>
            <a:r>
              <a:rPr lang="en-US" sz="1600" dirty="0">
                <a:latin typeface="Times New Roman" panose="02020603050405020304" pitchFamily="18" charset="0"/>
                <a:cs typeface="Times New Roman" panose="02020603050405020304" pitchFamily="18" charset="0"/>
              </a:rPr>
              <a:t>A scatter plot of Flight Number(x) against the Launch Site: we used this plot to see how performances changes over time at each site.</a:t>
            </a:r>
          </a:p>
          <a:p>
            <a:r>
              <a:rPr lang="en-US" sz="1600" dirty="0">
                <a:latin typeface="Times New Roman" panose="02020603050405020304" pitchFamily="18" charset="0"/>
                <a:cs typeface="Times New Roman" panose="02020603050405020304" pitchFamily="18" charset="0"/>
              </a:rPr>
              <a:t>A scatter plot of Payload and Launch Site: we used this to see </a:t>
            </a:r>
            <a:r>
              <a:rPr lang="en-US" sz="1600" dirty="0"/>
              <a:t>if site success gaps are driven by the </a:t>
            </a:r>
            <a:r>
              <a:rPr lang="en-US" sz="1600" b="1" dirty="0"/>
              <a:t>types of payloads flown</a:t>
            </a:r>
            <a:r>
              <a:rPr lang="en-US" sz="1600" dirty="0"/>
              <a:t> (payload mix) rather than the site itself.</a:t>
            </a:r>
          </a:p>
          <a:p>
            <a:r>
              <a:rPr lang="en-US" sz="1600" dirty="0"/>
              <a:t>A  bar chart of success rate by orbit to check whether orbit type is associated with landing success.</a:t>
            </a:r>
          </a:p>
          <a:p>
            <a:r>
              <a:rPr lang="en-US" sz="1600" dirty="0"/>
              <a:t>A scatter plot of orbit and Flight number: we used this plot To check if later flights do better (experience) within each orbit. </a:t>
            </a:r>
          </a:p>
          <a:p>
            <a:r>
              <a:rPr lang="en-US" sz="1600" dirty="0"/>
              <a:t>A scatterplot of payload mass and orbit type was used to see </a:t>
            </a:r>
            <a:r>
              <a:rPr lang="en-US" sz="1600" b="1" dirty="0"/>
              <a:t>within each orbit</a:t>
            </a:r>
            <a:r>
              <a:rPr lang="en-US" sz="1600" dirty="0"/>
              <a:t>, how </a:t>
            </a:r>
            <a:r>
              <a:rPr lang="en-US" sz="1600" b="1" dirty="0"/>
              <a:t>heavier vs lighter payloads</a:t>
            </a:r>
            <a:r>
              <a:rPr lang="en-US" sz="1600" dirty="0"/>
              <a:t> relate to landing success</a:t>
            </a:r>
          </a:p>
          <a:p>
            <a:r>
              <a:rPr lang="en-US" sz="1600" dirty="0"/>
              <a:t>A line chart of average landing success rate by year we used it To show the </a:t>
            </a:r>
            <a:r>
              <a:rPr lang="en-US" sz="1600" b="1" dirty="0"/>
              <a:t>trend over time</a:t>
            </a:r>
            <a:r>
              <a:rPr lang="en-US" sz="1600" dirty="0"/>
              <a:t>—i.e., SpaceX’s </a:t>
            </a:r>
            <a:r>
              <a:rPr lang="en-US" sz="1600" b="1" dirty="0"/>
              <a:t>learning curve</a:t>
            </a:r>
            <a:r>
              <a:rPr lang="en-US" sz="1600" dirty="0"/>
              <a:t>.</a:t>
            </a:r>
          </a:p>
          <a:p>
            <a:endParaRPr lang="en-US" sz="1600" dirty="0"/>
          </a:p>
          <a:p>
            <a:pPr marL="0" indent="0">
              <a:buNone/>
            </a:pPr>
            <a:r>
              <a:rPr lang="en-US" sz="1600" dirty="0"/>
              <a:t>Github Link: https://github.com/taiwotjohn13/SPACEXPROJECT/blob/main/jupyter-labs-eda-dataviz-v2.ipynb</a:t>
            </a:r>
          </a:p>
          <a:p>
            <a:endParaRPr lang="en-US" sz="1600" dirty="0"/>
          </a:p>
          <a:p>
            <a:pPr marL="0" indent="0">
              <a:buNone/>
            </a:pPr>
            <a:endParaRPr lang="en-US" sz="16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Distinct query was used  to get the Unique launch site in the space mission by which we had  4 launch sites.</a:t>
            </a:r>
          </a:p>
          <a:p>
            <a:r>
              <a:rPr lang="en-US" sz="1400" dirty="0">
                <a:latin typeface="Times New Roman" panose="02020603050405020304" pitchFamily="18" charset="0"/>
                <a:cs typeface="Times New Roman" panose="02020603050405020304" pitchFamily="18" charset="0"/>
              </a:rPr>
              <a:t>Displayed 5 Launch Sites records  where the launch site begin with ‘CCA’ it gave us record of (CCAFS LC-40, CCAFS SLC-40).</a:t>
            </a:r>
          </a:p>
          <a:p>
            <a:r>
              <a:rPr lang="en-US" sz="1400" b="1" dirty="0"/>
              <a:t>Total CRS payload:</a:t>
            </a:r>
            <a:r>
              <a:rPr lang="en-US" sz="1400" dirty="0"/>
              <a:t> Filtered to NASA CRS missions (SQL: WHERE Payload LIKE '%CRS%') and summed PAYLOAD_MASS__KG_ (SQL: SUM) → </a:t>
            </a:r>
            <a:r>
              <a:rPr lang="en-US" sz="1400" b="1" dirty="0"/>
              <a:t>111,268 kg</a:t>
            </a:r>
            <a:r>
              <a:rPr lang="en-US" sz="1400" dirty="0"/>
              <a:t>.</a:t>
            </a:r>
          </a:p>
          <a:p>
            <a:r>
              <a:rPr lang="en-US" sz="1400" b="1" dirty="0"/>
              <a:t>Booster-specific payload:</a:t>
            </a:r>
            <a:r>
              <a:rPr lang="en-US" sz="1400" dirty="0"/>
              <a:t> Filtered to </a:t>
            </a:r>
            <a:r>
              <a:rPr lang="en-US" sz="1400" b="1" dirty="0"/>
              <a:t>F9 v1.1</a:t>
            </a:r>
            <a:r>
              <a:rPr lang="en-US" sz="1400" dirty="0"/>
              <a:t> (SQL: WHERE </a:t>
            </a:r>
            <a:r>
              <a:rPr lang="en-US" sz="1400" dirty="0" err="1"/>
              <a:t>Booster_Version</a:t>
            </a:r>
            <a:r>
              <a:rPr lang="en-US" sz="1400" dirty="0"/>
              <a:t> LIKE 'F9 v1.1%') and averaged PAYLOAD_MASS__KG_ (SQL: AVG) → </a:t>
            </a:r>
            <a:r>
              <a:rPr lang="en-US" sz="1400" b="1" dirty="0"/>
              <a:t>≈2,534.7 kg</a:t>
            </a:r>
            <a:r>
              <a:rPr lang="en-US" sz="1400" dirty="0"/>
              <a:t>.</a:t>
            </a:r>
          </a:p>
          <a:p>
            <a:r>
              <a:rPr lang="en-US" sz="1400" b="1" dirty="0"/>
              <a:t>First ground-pad success:</a:t>
            </a:r>
            <a:r>
              <a:rPr lang="en-US" sz="1400" dirty="0"/>
              <a:t> Filtered Landing_Outcome for </a:t>
            </a:r>
            <a:r>
              <a:rPr lang="en-US" sz="1400" b="1" dirty="0"/>
              <a:t>Success</a:t>
            </a:r>
            <a:r>
              <a:rPr lang="en-US" sz="1400" dirty="0"/>
              <a:t> + </a:t>
            </a:r>
            <a:r>
              <a:rPr lang="en-US" sz="1400" b="1" dirty="0"/>
              <a:t>ground pad</a:t>
            </a:r>
            <a:r>
              <a:rPr lang="en-US" sz="1400" dirty="0"/>
              <a:t> (SQL: WHERE ... LIKE), then took earliest date (SQL: MIN(Date)) → </a:t>
            </a:r>
            <a:r>
              <a:rPr lang="en-US" sz="1400" b="1" dirty="0"/>
              <a:t>2015-12-22</a:t>
            </a:r>
            <a:r>
              <a:rPr lang="en-US" sz="1400" dirty="0"/>
              <a:t>.</a:t>
            </a:r>
          </a:p>
          <a:p>
            <a:r>
              <a:rPr lang="en-US" sz="1400" i="1" dirty="0"/>
              <a:t>WHERE Landing_Outcome LIKE ‘%Success%’ AND ‘%drone ship%’ AND payload 4000–6000→ boosters with successful drone-ship landings in that payload range.</a:t>
            </a:r>
            <a:endParaRPr lang="en-US" sz="1400" dirty="0"/>
          </a:p>
          <a:p>
            <a:r>
              <a:rPr lang="en-US" sz="1400" dirty="0"/>
              <a:t>SELECTED THE MISSION OUTCOME(SELECT),Grouped it(GROUP BY) and counted each of the value count(Count(*) AS total) and rename as Total</a:t>
            </a:r>
          </a:p>
          <a:p>
            <a:r>
              <a:rPr lang="en-US" sz="1400" b="1" dirty="0"/>
              <a:t>SQL (2015 drone-ship failures): </a:t>
            </a:r>
            <a:r>
              <a:rPr lang="en-US" sz="1400" dirty="0"/>
              <a:t>Filtered 2015 rows and picked </a:t>
            </a:r>
            <a:r>
              <a:rPr lang="en-US" sz="1400" b="1" dirty="0"/>
              <a:t>landing outcomes containing “failure” + “drone”</a:t>
            </a:r>
            <a:r>
              <a:rPr lang="en-US" sz="1400" dirty="0"/>
              <a:t>; using substr(Date,6,2) for month. Result: </a:t>
            </a:r>
            <a:r>
              <a:rPr lang="en-US" sz="1400" b="1" dirty="0"/>
              <a:t>Jan (01)</a:t>
            </a:r>
            <a:r>
              <a:rPr lang="en-US" sz="1400" dirty="0"/>
              <a:t> – </a:t>
            </a:r>
            <a:r>
              <a:rPr lang="en-US" sz="1400" i="1" dirty="0"/>
              <a:t>F9 v1.1 B1012</a:t>
            </a:r>
            <a:r>
              <a:rPr lang="en-US" sz="1400" dirty="0"/>
              <a:t>, </a:t>
            </a:r>
            <a:r>
              <a:rPr lang="en-US" sz="1400" b="1" dirty="0"/>
              <a:t>CCAFS LC-40</a:t>
            </a:r>
            <a:r>
              <a:rPr lang="en-US" sz="1400" dirty="0"/>
              <a:t>; </a:t>
            </a:r>
            <a:r>
              <a:rPr lang="en-US" sz="1400" b="1" dirty="0"/>
              <a:t>Apr (04)</a:t>
            </a:r>
            <a:r>
              <a:rPr lang="en-US" sz="1400" dirty="0"/>
              <a:t> – </a:t>
            </a:r>
            <a:r>
              <a:rPr lang="en-US" sz="1400" i="1" dirty="0"/>
              <a:t>F9 v1.1 B1015</a:t>
            </a:r>
            <a:r>
              <a:rPr lang="en-US" sz="1400" dirty="0"/>
              <a:t>, </a:t>
            </a:r>
            <a:r>
              <a:rPr lang="en-US" sz="1400" b="1" dirty="0"/>
              <a:t>CCAFS LC-40</a:t>
            </a:r>
            <a:r>
              <a:rPr lang="en-US" sz="1400" dirty="0"/>
              <a:t>.</a:t>
            </a:r>
          </a:p>
          <a:p>
            <a:endParaRPr lang="en-US" sz="1400" dirty="0"/>
          </a:p>
          <a:p>
            <a:endParaRPr lang="en-US" sz="1400" dirty="0"/>
          </a:p>
          <a:p>
            <a:pPr marL="0" indent="0">
              <a:buNone/>
            </a:pPr>
            <a:endParaRPr lang="en-US" sz="1400" dirty="0"/>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Box 6">
            <a:extLst>
              <a:ext uri="{FF2B5EF4-FFF2-40B4-BE49-F238E27FC236}">
                <a16:creationId xmlns:a16="http://schemas.microsoft.com/office/drawing/2014/main" id="{4F4D6C30-5627-0236-479A-14AD23B2F264}"/>
              </a:ext>
            </a:extLst>
          </p:cNvPr>
          <p:cNvSpPr txBox="1"/>
          <p:nvPr/>
        </p:nvSpPr>
        <p:spPr>
          <a:xfrm>
            <a:off x="770011" y="5937337"/>
            <a:ext cx="10227841" cy="323165"/>
          </a:xfrm>
          <a:prstGeom prst="rect">
            <a:avLst/>
          </a:prstGeom>
          <a:noFill/>
        </p:spPr>
        <p:txBody>
          <a:bodyPr wrap="square" rtlCol="0">
            <a:spAutoFit/>
          </a:bodyPr>
          <a:lstStyle/>
          <a:p>
            <a:r>
              <a:rPr lang="en-US" sz="1500" dirty="0"/>
              <a:t>Github Link: https://github.com/taiwotjohn13/SPACEXPROJECT/blob/main/</a:t>
            </a:r>
            <a:r>
              <a:rPr lang="en-US" sz="1500" dirty="0" err="1"/>
              <a:t>jupyter</a:t>
            </a:r>
            <a:r>
              <a:rPr lang="en-US" sz="1500" dirty="0"/>
              <a:t>-labs-</a:t>
            </a:r>
            <a:r>
              <a:rPr lang="en-US" sz="1500" dirty="0" err="1"/>
              <a:t>eda</a:t>
            </a:r>
            <a:r>
              <a:rPr lang="en-US" sz="1500" dirty="0"/>
              <a:t>-</a:t>
            </a:r>
            <a:r>
              <a:rPr lang="en-US" sz="1500" dirty="0" err="1"/>
              <a:t>sql-coursera_sqllite.ipynb</a:t>
            </a:r>
            <a:endParaRPr lang="en-US" sz="15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6253"/>
            <a:ext cx="10515600" cy="3703331"/>
          </a:xfrm>
          <a:prstGeom prst="rect">
            <a:avLst/>
          </a:prstGeom>
        </p:spPr>
        <p:txBody>
          <a:bodyPr>
            <a:normAutofit/>
          </a:bodyPr>
          <a:lstStyle/>
          <a:p>
            <a:r>
              <a:rPr lang="en-US" sz="1600" dirty="0">
                <a:latin typeface="Times New Roman" panose="02020603050405020304" pitchFamily="18" charset="0"/>
                <a:cs typeface="Times New Roman" panose="02020603050405020304" pitchFamily="18" charset="0"/>
              </a:rPr>
              <a:t>Created a Folium map object with an initial center location to be NASA Johnson Space Center at Houston, Texas. Folium needed a starting map and a familiar center spot in the U.S so when the map opens you are already near Florida.	</a:t>
            </a:r>
          </a:p>
          <a:p>
            <a:r>
              <a:rPr lang="en-US" sz="1600" dirty="0">
                <a:latin typeface="Times New Roman" panose="02020603050405020304" pitchFamily="18" charset="0"/>
                <a:cs typeface="Times New Roman" panose="02020603050405020304" pitchFamily="18" charset="0"/>
              </a:rPr>
              <a:t>Added a circle for each launch site in the dataframe, we used </a:t>
            </a:r>
            <a:r>
              <a:rPr lang="en-US" sz="1600" b="1" dirty="0">
                <a:latin typeface="Times New Roman" panose="02020603050405020304" pitchFamily="18" charset="0"/>
                <a:cs typeface="Times New Roman" panose="02020603050405020304" pitchFamily="18" charset="0"/>
              </a:rPr>
              <a:t>Folium Circle </a:t>
            </a:r>
            <a:r>
              <a:rPr lang="en-US" sz="1600" dirty="0">
                <a:latin typeface="Times New Roman" panose="02020603050405020304" pitchFamily="18" charset="0"/>
                <a:cs typeface="Times New Roman" panose="02020603050405020304" pitchFamily="18" charset="0"/>
              </a:rPr>
              <a:t>to create the circle and used </a:t>
            </a:r>
            <a:r>
              <a:rPr lang="en-US" sz="1600" b="1" dirty="0">
                <a:latin typeface="Times New Roman" panose="02020603050405020304" pitchFamily="18" charset="0"/>
                <a:cs typeface="Times New Roman" panose="02020603050405020304" pitchFamily="18" charset="0"/>
              </a:rPr>
              <a:t>Marker</a:t>
            </a:r>
            <a:r>
              <a:rPr lang="en-US" sz="1600" dirty="0">
                <a:latin typeface="Times New Roman" panose="02020603050405020304" pitchFamily="18" charset="0"/>
                <a:cs typeface="Times New Roman" panose="02020603050405020304" pitchFamily="18" charset="0"/>
              </a:rPr>
              <a:t> to give a text label. We drew a visible circle to highlight each site’s location/area and added a labeled marker so viewers can instantly identify the site and use it for distance/route analyses later.</a:t>
            </a:r>
          </a:p>
          <a:p>
            <a:r>
              <a:rPr lang="en-US" sz="1600" dirty="0">
                <a:latin typeface="Times New Roman" panose="02020603050405020304" pitchFamily="18" charset="0"/>
                <a:cs typeface="Times New Roman" panose="02020603050405020304" pitchFamily="18" charset="0"/>
              </a:rPr>
              <a:t>We plotted every launch as a green/red marker (</a:t>
            </a:r>
            <a:r>
              <a:rPr lang="en-US" sz="1600" b="1" dirty="0">
                <a:latin typeface="Times New Roman" panose="02020603050405020304" pitchFamily="18" charset="0"/>
                <a:cs typeface="Times New Roman" panose="02020603050405020304" pitchFamily="18" charset="0"/>
              </a:rPr>
              <a:t>Folium Marker + Icon</a:t>
            </a:r>
            <a:r>
              <a:rPr lang="en-US" sz="1600" dirty="0">
                <a:latin typeface="Times New Roman" panose="02020603050405020304" pitchFamily="18" charset="0"/>
                <a:cs typeface="Times New Roman" panose="02020603050405020304" pitchFamily="18" charset="0"/>
              </a:rPr>
              <a:t>) and clustered overlapping pins (</a:t>
            </a:r>
            <a:r>
              <a:rPr lang="en-US" sz="1600" b="1" dirty="0">
                <a:latin typeface="Times New Roman" panose="02020603050405020304" pitchFamily="18" charset="0"/>
                <a:cs typeface="Times New Roman" panose="02020603050405020304" pitchFamily="18" charset="0"/>
              </a:rPr>
              <a:t>MarkerCluster</a:t>
            </a:r>
            <a:r>
              <a:rPr lang="en-US" sz="1600" dirty="0">
                <a:latin typeface="Times New Roman" panose="02020603050405020304" pitchFamily="18" charset="0"/>
                <a:cs typeface="Times New Roman" panose="02020603050405020304" pitchFamily="18" charset="0"/>
              </a:rPr>
              <a:t>), so you can quickly </a:t>
            </a:r>
            <a:r>
              <a:rPr lang="en-US" sz="1600" b="1" dirty="0">
                <a:latin typeface="Times New Roman" panose="02020603050405020304" pitchFamily="18" charset="0"/>
                <a:cs typeface="Times New Roman" panose="02020603050405020304" pitchFamily="18" charset="0"/>
              </a:rPr>
              <a:t>see success vs. failure </a:t>
            </a:r>
            <a:r>
              <a:rPr lang="en-US" sz="1600" dirty="0">
                <a:latin typeface="Times New Roman" panose="02020603050405020304" pitchFamily="18" charset="0"/>
                <a:cs typeface="Times New Roman" panose="02020603050405020304" pitchFamily="18" charset="0"/>
              </a:rPr>
              <a:t>at each site without a crowded map.</a:t>
            </a:r>
          </a:p>
          <a:p>
            <a:r>
              <a:rPr lang="en-US" sz="1600" dirty="0">
                <a:latin typeface="Times New Roman" panose="02020603050405020304" pitchFamily="18" charset="0"/>
                <a:cs typeface="Times New Roman" panose="02020603050405020304" pitchFamily="18" charset="0"/>
              </a:rPr>
              <a:t>Used </a:t>
            </a:r>
            <a:r>
              <a:rPr lang="en-US" sz="1600" b="1" dirty="0">
                <a:latin typeface="Times New Roman" panose="02020603050405020304" pitchFamily="18" charset="0"/>
                <a:cs typeface="Times New Roman" panose="02020603050405020304" pitchFamily="18" charset="0"/>
              </a:rPr>
              <a:t>folium.plugins.MousePosition</a:t>
            </a:r>
            <a:r>
              <a:rPr lang="en-US" sz="1600" dirty="0">
                <a:latin typeface="Times New Roman" panose="02020603050405020304" pitchFamily="18" charset="0"/>
                <a:cs typeface="Times New Roman" panose="02020603050405020304" pitchFamily="18" charset="0"/>
              </a:rPr>
              <a:t> to read lat/long anywhere on the map, Then </a:t>
            </a:r>
            <a:r>
              <a:rPr lang="en-US" sz="1600" dirty="0"/>
              <a:t>Wrote a </a:t>
            </a:r>
            <a:r>
              <a:rPr lang="en-US" sz="1600" b="1" dirty="0"/>
              <a:t>Haversine</a:t>
            </a:r>
            <a:r>
              <a:rPr lang="en-US" sz="1600" dirty="0"/>
              <a:t> function (calculate_distance) to measure km from the launch site to </a:t>
            </a:r>
            <a:r>
              <a:rPr lang="en-US" sz="1600" b="1" dirty="0"/>
              <a:t>coastline, railway, highway, and nearest city</a:t>
            </a:r>
            <a:r>
              <a:rPr lang="en-US" sz="1600" dirty="0"/>
              <a:t>. Drew a </a:t>
            </a:r>
            <a:r>
              <a:rPr lang="en-US" sz="1600" b="1" dirty="0"/>
              <a:t>folium. Polyline</a:t>
            </a:r>
            <a:r>
              <a:rPr lang="en-US" sz="1600" dirty="0"/>
              <a:t> between the site and each picked point. Added a </a:t>
            </a:r>
            <a:r>
              <a:rPr lang="en-US" sz="1600" b="1" dirty="0"/>
              <a:t>Marker</a:t>
            </a:r>
            <a:r>
              <a:rPr lang="en-US" sz="1600" dirty="0"/>
              <a:t>/</a:t>
            </a:r>
            <a:r>
              <a:rPr lang="en-US" sz="1600" b="1" dirty="0"/>
              <a:t>DivIcon</a:t>
            </a:r>
            <a:r>
              <a:rPr lang="en-US" sz="1600" dirty="0"/>
              <a:t> label to show the distance. We did this because this shows the sites are near the coast and kept away from cities/roads—good for safety and logistics.</a:t>
            </a:r>
          </a:p>
          <a:p>
            <a:r>
              <a:rPr lang="en-US" sz="1600" dirty="0"/>
              <a:t>Example result: CCAFS LC-40 at (28.5623, −80.5774) — drew a 1-km circle (Folium Circle) and a labeled marker (Folium Marker + DivIcon). Used this point as the anchor to measure distances: 0.95 km to coastline, 13.05 km to nearest highway, 21.12 km to railway, and 54 km to the nearest city (via PolyLine from site to each point).</a:t>
            </a:r>
          </a:p>
          <a:p>
            <a:endParaRPr lang="en-US" sz="1600" dirty="0"/>
          </a:p>
          <a:p>
            <a:endParaRPr lang="en-US" sz="1600" dirty="0"/>
          </a:p>
          <a:p>
            <a:pPr marL="0" indent="0">
              <a:buNone/>
            </a:pPr>
            <a:endParaRPr lang="en-US" sz="1600" dirty="0"/>
          </a:p>
          <a:p>
            <a:endParaRPr lang="en-US" sz="1600" dirty="0"/>
          </a:p>
          <a:p>
            <a:pPr marL="0" indent="0">
              <a:buNone/>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4166F66-C253-30F0-1475-E74A95E76D54}"/>
              </a:ext>
            </a:extLst>
          </p:cNvPr>
          <p:cNvSpPr txBox="1"/>
          <p:nvPr/>
        </p:nvSpPr>
        <p:spPr>
          <a:xfrm>
            <a:off x="838200" y="5408301"/>
            <a:ext cx="10687961" cy="338554"/>
          </a:xfrm>
          <a:prstGeom prst="rect">
            <a:avLst/>
          </a:prstGeom>
          <a:noFill/>
        </p:spPr>
        <p:txBody>
          <a:bodyPr wrap="square" rtlCol="0">
            <a:spAutoFit/>
          </a:bodyPr>
          <a:lstStyle/>
          <a:p>
            <a:r>
              <a:rPr lang="en-US" sz="1600" b="1" dirty="0"/>
              <a:t>Github Link</a:t>
            </a:r>
            <a:r>
              <a:rPr lang="en-US" sz="1600" dirty="0"/>
              <a:t>: https://github.com/taiwotjohn13/SPACEXPROJECT/blob/main/lab-jupyter-launch-site-location-v2.ipynb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vert="horz" lIns="91440" tIns="45720" rIns="91440" bIns="45720" rtlCol="0" anchor="t">
            <a:normAutofit/>
          </a:bodyPr>
          <a:lstStyle/>
          <a:p>
            <a:r>
              <a:rPr lang="en-US" sz="1600" dirty="0"/>
              <a:t>Built a Plotly Dash app to explore Falcon-9 landings by </a:t>
            </a:r>
            <a:r>
              <a:rPr lang="en-US" sz="1600" b="1" dirty="0"/>
              <a:t>site</a:t>
            </a:r>
            <a:r>
              <a:rPr lang="en-US" sz="1600" dirty="0"/>
              <a:t> and </a:t>
            </a:r>
            <a:r>
              <a:rPr lang="en-US" sz="1600" b="1" dirty="0"/>
              <a:t>payload</a:t>
            </a:r>
            <a:r>
              <a:rPr lang="en-US" sz="1600" dirty="0"/>
              <a:t>. We did this To let stakeholders </a:t>
            </a:r>
            <a:r>
              <a:rPr lang="en-US" sz="1600" b="1" dirty="0"/>
              <a:t>interactively explore site × payload scenarios</a:t>
            </a:r>
            <a:r>
              <a:rPr lang="en-US" sz="1600" dirty="0"/>
              <a:t>, see success rates instantly, and spot the payload.</a:t>
            </a:r>
          </a:p>
          <a:p>
            <a:pPr marL="0" indent="0">
              <a:buNone/>
            </a:pPr>
            <a:r>
              <a:rPr lang="en-US" sz="1600" dirty="0"/>
              <a:t>				</a:t>
            </a:r>
            <a:r>
              <a:rPr lang="en-US" sz="1600" b="1" u="sng" dirty="0"/>
              <a:t>Plots &amp; Widgets</a:t>
            </a:r>
          </a:p>
          <a:p>
            <a:r>
              <a:rPr lang="en-US" sz="1600" b="1" dirty="0"/>
              <a:t>Site dropdown</a:t>
            </a:r>
            <a:r>
              <a:rPr lang="en-US" sz="1600" dirty="0"/>
              <a:t> (dcc.Dropdown id="site-dropdown") – choose </a:t>
            </a:r>
            <a:r>
              <a:rPr lang="en-US" sz="1600" i="1" dirty="0"/>
              <a:t>All Sites</a:t>
            </a:r>
            <a:r>
              <a:rPr lang="en-US" sz="1600" dirty="0"/>
              <a:t> or a specific launch site. This help us so users can </a:t>
            </a:r>
            <a:r>
              <a:rPr lang="en-US" sz="1600" b="1" dirty="0"/>
              <a:t>filter the visuals by launch site</a:t>
            </a:r>
            <a:r>
              <a:rPr lang="en-US" sz="1600" dirty="0"/>
              <a:t>—compare sites or focus on one updating the pie (success vs. failure for that site) and the scatter (payload vs. outcome) while avoiding cross-site mixing.</a:t>
            </a:r>
          </a:p>
          <a:p>
            <a:r>
              <a:rPr lang="en-US" sz="1600" b="1" dirty="0"/>
              <a:t>Payload slider</a:t>
            </a:r>
            <a:r>
              <a:rPr lang="en-US" sz="1600" dirty="0"/>
              <a:t> (dcc.RangeSlider id="payload-slider") – filter to a payload-mass range. This help us so users can </a:t>
            </a:r>
            <a:r>
              <a:rPr lang="en-US" sz="1600" b="1" dirty="0"/>
              <a:t>focus on a specific payload range</a:t>
            </a:r>
            <a:r>
              <a:rPr lang="en-US" sz="1600" dirty="0"/>
              <a:t>—see how success changes with mass.</a:t>
            </a:r>
          </a:p>
          <a:p>
            <a:r>
              <a:rPr lang="en-US" sz="1600" b="1" dirty="0"/>
              <a:t>Success pie chart</a:t>
            </a:r>
            <a:r>
              <a:rPr lang="en-US" sz="1600" dirty="0"/>
              <a:t> (dcc.Graph id="success-pie-chart") – </a:t>
            </a:r>
            <a:r>
              <a:rPr lang="en-US" sz="1600" i="1" dirty="0"/>
              <a:t>All Sites</a:t>
            </a:r>
            <a:r>
              <a:rPr lang="en-US" sz="1600" dirty="0"/>
              <a:t>: pie of </a:t>
            </a:r>
            <a:r>
              <a:rPr lang="en-US" sz="1600" b="1" dirty="0"/>
              <a:t>total successes by site</a:t>
            </a:r>
            <a:r>
              <a:rPr lang="en-US" sz="1600" dirty="0"/>
              <a:t> (sum of class),</a:t>
            </a:r>
            <a:r>
              <a:rPr lang="en-US" sz="1600" i="1" dirty="0"/>
              <a:t> One site</a:t>
            </a:r>
            <a:r>
              <a:rPr lang="en-US" sz="1600" dirty="0"/>
              <a:t>: pie of </a:t>
            </a:r>
            <a:r>
              <a:rPr lang="en-US" sz="1600" b="1" dirty="0"/>
              <a:t>Success vs Failure</a:t>
            </a:r>
            <a:r>
              <a:rPr lang="en-US" sz="1600" dirty="0"/>
              <a:t> for that site. This was done because all site view compare which sites contribute most successes briefly, while single site view shows that site success vs failure.</a:t>
            </a:r>
          </a:p>
          <a:p>
            <a:r>
              <a:rPr lang="en-US" sz="1600" b="1" dirty="0"/>
              <a:t>Payload vs Outcome scatter</a:t>
            </a:r>
            <a:r>
              <a:rPr lang="en-US" sz="1600" dirty="0"/>
              <a:t> (dcc.Graph id="success-payload-scatter-chart") – x = payload (kg), y = success (0/1), color = booster/version (or site), with hover details. This was done to see how payload mass relates to landing success and spot patterns by booster/site.</a:t>
            </a:r>
          </a:p>
          <a:p>
            <a:endParaRPr lang="en-US" sz="1600" dirty="0"/>
          </a:p>
          <a:p>
            <a:endParaRPr lang="en-US" sz="1600" dirty="0"/>
          </a:p>
          <a:p>
            <a:pPr marL="0" indent="0">
              <a:buNone/>
            </a:pPr>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C9B720E0-93AF-1A9E-5B94-FD31629419E3}"/>
              </a:ext>
            </a:extLst>
          </p:cNvPr>
          <p:cNvSpPr txBox="1"/>
          <p:nvPr/>
        </p:nvSpPr>
        <p:spPr>
          <a:xfrm>
            <a:off x="770011" y="5881816"/>
            <a:ext cx="9980367" cy="369332"/>
          </a:xfrm>
          <a:prstGeom prst="rect">
            <a:avLst/>
          </a:prstGeom>
          <a:noFill/>
        </p:spPr>
        <p:txBody>
          <a:bodyPr wrap="square" rtlCol="0">
            <a:spAutoFit/>
          </a:bodyPr>
          <a:lstStyle/>
          <a:p>
            <a:r>
              <a:rPr lang="en-US" b="1" dirty="0"/>
              <a:t>Github Link </a:t>
            </a:r>
            <a:r>
              <a:rPr lang="en-US" dirty="0"/>
              <a:t>: https://github.com/taiwotjohn13/SPACEXPROJECT/blob/main/</a:t>
            </a:r>
            <a:r>
              <a:rPr lang="en-US" dirty="0" err="1"/>
              <a:t>Dash.ipynb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8" name="Diagram 7">
            <a:extLst>
              <a:ext uri="{FF2B5EF4-FFF2-40B4-BE49-F238E27FC236}">
                <a16:creationId xmlns:a16="http://schemas.microsoft.com/office/drawing/2014/main" id="{8086C9A2-488D-BE9B-65A8-D82CD79BCB89}"/>
              </a:ext>
            </a:extLst>
          </p:cNvPr>
          <p:cNvGraphicFramePr/>
          <p:nvPr>
            <p:extLst>
              <p:ext uri="{D42A27DB-BD31-4B8C-83A1-F6EECF244321}">
                <p14:modId xmlns:p14="http://schemas.microsoft.com/office/powerpoint/2010/main" val="3354995819"/>
              </p:ext>
            </p:extLst>
          </p:nvPr>
        </p:nvGraphicFramePr>
        <p:xfrm>
          <a:off x="770011" y="1237162"/>
          <a:ext cx="5470151" cy="5373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84690938-A36B-B350-FC5C-902AED04083B}"/>
              </a:ext>
            </a:extLst>
          </p:cNvPr>
          <p:cNvSpPr txBox="1"/>
          <p:nvPr/>
        </p:nvSpPr>
        <p:spPr>
          <a:xfrm>
            <a:off x="6462584" y="1359243"/>
            <a:ext cx="5045449" cy="5047536"/>
          </a:xfrm>
          <a:prstGeom prst="rect">
            <a:avLst/>
          </a:prstGeom>
          <a:noFill/>
        </p:spPr>
        <p:txBody>
          <a:bodyPr wrap="square" rtlCol="0">
            <a:spAutoFit/>
          </a:bodyPr>
          <a:lstStyle/>
          <a:p>
            <a:pPr marL="285750" indent="-285750">
              <a:buFont typeface="Arial" panose="020B0604020202020204" pitchFamily="34" charset="0"/>
              <a:buChar char="•"/>
            </a:pPr>
            <a:r>
              <a:rPr lang="en-US" sz="1400" b="1" dirty="0"/>
              <a:t>Built:</a:t>
            </a:r>
            <a:r>
              <a:rPr lang="en-US" sz="1400" dirty="0"/>
              <a:t> created the target y = Class and a numeric feature matrix X (one-hot encoded categoricals, standardized </a:t>
            </a:r>
            <a:r>
              <a:rPr lang="en-US" sz="1400" dirty="0" err="1"/>
              <a:t>numerics</a:t>
            </a:r>
            <a:r>
              <a:rPr lang="en-US" sz="1400" dirty="0"/>
              <a:t>), then did an 80/20 train–test split and instantiated four scikit-learn classifiers—Logistic Regression, SVM, Decision Tree, and k-NN—inside a pipeline so preprocessing is fit only on the training data.</a:t>
            </a:r>
          </a:p>
          <a:p>
            <a:pPr marL="285750" indent="-285750">
              <a:buFont typeface="Arial" panose="020B0604020202020204" pitchFamily="34" charset="0"/>
              <a:buChar char="•"/>
            </a:pPr>
            <a:r>
              <a:rPr lang="en-US" sz="1400" b="1" dirty="0"/>
              <a:t>Evaluated:</a:t>
            </a:r>
            <a:r>
              <a:rPr lang="en-US" sz="1400" dirty="0"/>
              <a:t> Tested each tuned model on the held-out test set using </a:t>
            </a:r>
            <a:r>
              <a:rPr lang="en-US" sz="1400" b="1" dirty="0"/>
              <a:t>accuracy</a:t>
            </a:r>
            <a:r>
              <a:rPr lang="en-US" sz="1400" dirty="0"/>
              <a:t> and the </a:t>
            </a:r>
            <a:r>
              <a:rPr lang="en-US" sz="1400" b="1" dirty="0"/>
              <a:t>confusion matrix</a:t>
            </a:r>
            <a:r>
              <a:rPr lang="en-US" sz="1400" dirty="0"/>
              <a:t>  to compare performance and error types.</a:t>
            </a:r>
          </a:p>
          <a:p>
            <a:pPr marL="285750" indent="-285750">
              <a:buFont typeface="Arial" panose="020B0604020202020204" pitchFamily="34" charset="0"/>
              <a:buChar char="•"/>
            </a:pPr>
            <a:r>
              <a:rPr lang="en-US" sz="1400" b="1" dirty="0"/>
              <a:t>Tuning and </a:t>
            </a:r>
            <a:r>
              <a:rPr lang="en-US" sz="1400" b="1" dirty="0" err="1"/>
              <a:t>Improvment</a:t>
            </a:r>
            <a:r>
              <a:rPr lang="en-US" sz="1400" dirty="0"/>
              <a:t>: For each pipeline, ran GridSearchCV (cv=10, scoring=‘accuracy’, refit=True) over model-specific hyperparameters; GridSearch picks the best settings per model.</a:t>
            </a:r>
          </a:p>
          <a:p>
            <a:pPr marL="285750" indent="-285750">
              <a:buFont typeface="Arial" panose="020B0604020202020204" pitchFamily="34" charset="0"/>
              <a:buChar char="•"/>
            </a:pPr>
            <a:r>
              <a:rPr lang="en-US" sz="1400" b="1" dirty="0"/>
              <a:t>Decision rule:</a:t>
            </a:r>
            <a:r>
              <a:rPr lang="en-US" sz="1400" dirty="0"/>
              <a:t> Pick the model with the </a:t>
            </a:r>
            <a:r>
              <a:rPr lang="en-US" sz="1400" b="1" dirty="0"/>
              <a:t>highest CV accuracy score.</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sp>
        <p:nvSpPr>
          <p:cNvPr id="5" name="TextBox 4">
            <a:extLst>
              <a:ext uri="{FF2B5EF4-FFF2-40B4-BE49-F238E27FC236}">
                <a16:creationId xmlns:a16="http://schemas.microsoft.com/office/drawing/2014/main" id="{289D9C1E-8BEB-B427-67B0-C0E39970EF7F}"/>
              </a:ext>
            </a:extLst>
          </p:cNvPr>
          <p:cNvSpPr txBox="1"/>
          <p:nvPr/>
        </p:nvSpPr>
        <p:spPr>
          <a:xfrm>
            <a:off x="734028" y="1346887"/>
            <a:ext cx="5482508" cy="649408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Most active site: </a:t>
            </a:r>
            <a:r>
              <a:rPr lang="en-US" sz="1600" b="1" dirty="0">
                <a:latin typeface="Times New Roman" panose="02020603050405020304" pitchFamily="18" charset="0"/>
                <a:cs typeface="Times New Roman" panose="02020603050405020304" pitchFamily="18" charset="0"/>
              </a:rPr>
              <a:t>CCAFS SLC-40 </a:t>
            </a:r>
            <a:r>
              <a:rPr lang="en-US" sz="1600" dirty="0">
                <a:latin typeface="Times New Roman" panose="02020603050405020304" pitchFamily="18" charset="0"/>
                <a:cs typeface="Times New Roman" panose="02020603050405020304" pitchFamily="18" charset="0"/>
              </a:rPr>
              <a:t>with </a:t>
            </a:r>
            <a:r>
              <a:rPr lang="en-US" sz="1600" b="1" dirty="0">
                <a:latin typeface="Times New Roman" panose="02020603050405020304" pitchFamily="18" charset="0"/>
                <a:cs typeface="Times New Roman" panose="02020603050405020304" pitchFamily="18" charset="0"/>
              </a:rPr>
              <a:t>55</a:t>
            </a:r>
            <a:r>
              <a:rPr lang="en-US" sz="1600" dirty="0">
                <a:latin typeface="Times New Roman" panose="02020603050405020304" pitchFamily="18" charset="0"/>
                <a:cs typeface="Times New Roman" panose="02020603050405020304" pitchFamily="18" charset="0"/>
              </a:rPr>
              <a:t> Falcon-9 launches.</a:t>
            </a:r>
          </a:p>
          <a:p>
            <a:pPr marL="285750" indent="-285750">
              <a:buFont typeface="Arial" panose="020B0604020202020204" pitchFamily="34" charset="0"/>
              <a:buChar char="•"/>
            </a:pPr>
            <a:r>
              <a:rPr lang="en-US" sz="1600" dirty="0"/>
              <a:t>Most common orbit</a:t>
            </a:r>
            <a:r>
              <a:rPr lang="en-US" sz="1600" b="1" dirty="0"/>
              <a:t>: ISS (21 missions).</a:t>
            </a:r>
          </a:p>
          <a:p>
            <a:pPr marL="285750" indent="-285750">
              <a:buFont typeface="Arial" panose="020B0604020202020204" pitchFamily="34" charset="0"/>
              <a:buChar char="•"/>
            </a:pPr>
            <a:r>
              <a:rPr lang="en-US" sz="1600" dirty="0"/>
              <a:t>Landing outcomes: </a:t>
            </a:r>
            <a:r>
              <a:rPr lang="en-US" sz="1600" b="1" dirty="0"/>
              <a:t>ASDS (drone-ship) successes = 41.</a:t>
            </a:r>
          </a:p>
          <a:p>
            <a:pPr marL="285750" indent="-285750">
              <a:buFont typeface="Arial" panose="020B0604020202020204" pitchFamily="34" charset="0"/>
              <a:buChar char="•"/>
            </a:pPr>
            <a:r>
              <a:rPr lang="en-US" sz="1600" b="1" dirty="0"/>
              <a:t>Flight number vs launch site</a:t>
            </a:r>
            <a:r>
              <a:rPr lang="en-US" sz="1600" dirty="0"/>
              <a:t>: : Early failures at CCAFS SLC-40; success improves after moving to KSC LC-39A and later improves back at CCAFS.</a:t>
            </a:r>
          </a:p>
          <a:p>
            <a:pPr marL="285750" indent="-285750">
              <a:buFont typeface="Arial" panose="020B0604020202020204" pitchFamily="34" charset="0"/>
              <a:buChar char="•"/>
            </a:pPr>
            <a:r>
              <a:rPr lang="en-US" sz="1600" b="1" dirty="0"/>
              <a:t>Flight Number vs Payload (colored by outcome):</a:t>
            </a:r>
            <a:r>
              <a:rPr lang="en-US" sz="1600" dirty="0"/>
              <a:t> Success increases with experience; very heavy payloads are less likely to land.</a:t>
            </a:r>
          </a:p>
          <a:p>
            <a:pPr marL="285750" indent="-285750">
              <a:buFont typeface="Arial" panose="020B0604020202020204" pitchFamily="34" charset="0"/>
              <a:buChar char="•"/>
            </a:pPr>
            <a:r>
              <a:rPr lang="en-US" sz="1600" b="1" dirty="0"/>
              <a:t>Success rate by Orbit (bar): </a:t>
            </a:r>
            <a:r>
              <a:rPr lang="en-US" sz="1600" dirty="0"/>
              <a:t>Highest for ES-L1/GEO/HEO, lower for GTO/SO (small-sample orbits noted).</a:t>
            </a:r>
          </a:p>
          <a:p>
            <a:pPr marL="285750" indent="-285750">
              <a:buFont typeface="Arial" panose="020B0604020202020204" pitchFamily="34" charset="0"/>
              <a:buChar char="•"/>
            </a:pPr>
            <a:r>
              <a:rPr lang="en-US" sz="1600" b="1" dirty="0"/>
              <a:t>Payload vs Launch Site: </a:t>
            </a:r>
            <a:r>
              <a:rPr lang="en-US" sz="1600" dirty="0"/>
              <a:t>VAFB SLC-4E has no &gt;10,000 kg payloads; payload mix differs by site.</a:t>
            </a:r>
          </a:p>
          <a:p>
            <a:pPr marL="285750" indent="-285750">
              <a:buFont typeface="Arial" panose="020B0604020202020204" pitchFamily="34" charset="0"/>
              <a:buChar char="•"/>
            </a:pPr>
            <a:r>
              <a:rPr lang="en-US" sz="1600" b="1" dirty="0"/>
              <a:t>Yearly trend (line): </a:t>
            </a:r>
            <a:r>
              <a:rPr lang="en-US" sz="1600" dirty="0"/>
              <a:t>Average success climbs from near 0 (pre-2014) to 0.9 by 2019–2020.</a:t>
            </a:r>
          </a:p>
          <a:p>
            <a:pPr marL="285750" indent="-285750">
              <a:buFont typeface="Arial" panose="020B0604020202020204" pitchFamily="34" charset="0"/>
              <a:buChar char="•"/>
            </a:pPr>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139F88FB-AF48-7499-7A43-650717B19875}"/>
              </a:ext>
            </a:extLst>
          </p:cNvPr>
          <p:cNvGraphicFramePr>
            <a:graphicFrameLocks noGrp="1"/>
          </p:cNvGraphicFramePr>
          <p:nvPr>
            <p:extLst>
              <p:ext uri="{D42A27DB-BD31-4B8C-83A1-F6EECF244321}">
                <p14:modId xmlns:p14="http://schemas.microsoft.com/office/powerpoint/2010/main" val="656425051"/>
              </p:ext>
            </p:extLst>
          </p:nvPr>
        </p:nvGraphicFramePr>
        <p:xfrm>
          <a:off x="6499198" y="1346887"/>
          <a:ext cx="4786413" cy="3474720"/>
        </p:xfrm>
        <a:graphic>
          <a:graphicData uri="http://schemas.openxmlformats.org/drawingml/2006/table">
            <a:tbl>
              <a:tblPr firstRow="1" bandRow="1">
                <a:tableStyleId>{5C22544A-7EE6-4342-B048-85BDC9FD1C3A}</a:tableStyleId>
              </a:tblPr>
              <a:tblGrid>
                <a:gridCol w="1595471">
                  <a:extLst>
                    <a:ext uri="{9D8B030D-6E8A-4147-A177-3AD203B41FA5}">
                      <a16:colId xmlns:a16="http://schemas.microsoft.com/office/drawing/2014/main" val="3029949704"/>
                    </a:ext>
                  </a:extLst>
                </a:gridCol>
                <a:gridCol w="1595471">
                  <a:extLst>
                    <a:ext uri="{9D8B030D-6E8A-4147-A177-3AD203B41FA5}">
                      <a16:colId xmlns:a16="http://schemas.microsoft.com/office/drawing/2014/main" val="2305929112"/>
                    </a:ext>
                  </a:extLst>
                </a:gridCol>
                <a:gridCol w="1595471">
                  <a:extLst>
                    <a:ext uri="{9D8B030D-6E8A-4147-A177-3AD203B41FA5}">
                      <a16:colId xmlns:a16="http://schemas.microsoft.com/office/drawing/2014/main" val="3189153964"/>
                    </a:ext>
                  </a:extLst>
                </a:gridCol>
              </a:tblGrid>
              <a:tr h="294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a:t>
                      </a:r>
                    </a:p>
                  </a:txBody>
                  <a:tcPr/>
                </a:tc>
                <a:tc>
                  <a:txBody>
                    <a:bodyPr/>
                    <a:lstStyle/>
                    <a:p>
                      <a:r>
                        <a:rPr lang="en-US"/>
                        <a:t>CV accuracy</a:t>
                      </a:r>
                      <a:endParaRPr lang="en-US" dirty="0"/>
                    </a:p>
                  </a:txBody>
                  <a:tcPr/>
                </a:tc>
                <a:tc>
                  <a:txBody>
                    <a:bodyPr/>
                    <a:lstStyle/>
                    <a:p>
                      <a:r>
                        <a:rPr lang="en-US" dirty="0"/>
                        <a:t>Test accuracy</a:t>
                      </a:r>
                    </a:p>
                    <a:p>
                      <a:endParaRPr lang="en-US" dirty="0"/>
                    </a:p>
                  </a:txBody>
                  <a:tcPr/>
                </a:tc>
                <a:extLst>
                  <a:ext uri="{0D108BD9-81ED-4DB2-BD59-A6C34878D82A}">
                    <a16:rowId xmlns:a16="http://schemas.microsoft.com/office/drawing/2014/main" val="928139836"/>
                  </a:ext>
                </a:extLst>
              </a:tr>
              <a:tr h="4206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Logistic Regression</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84.6%</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83.3%</a:t>
                      </a:r>
                    </a:p>
                    <a:p>
                      <a:endParaRPr lang="en-US" dirty="0"/>
                    </a:p>
                  </a:txBody>
                  <a:tcPr/>
                </a:tc>
                <a:extLst>
                  <a:ext uri="{0D108BD9-81ED-4DB2-BD59-A6C34878D82A}">
                    <a16:rowId xmlns:a16="http://schemas.microsoft.com/office/drawing/2014/main" val="172431230"/>
                  </a:ext>
                </a:extLst>
              </a:tr>
              <a:tr h="294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SVM</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84.8%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83.3%</a:t>
                      </a:r>
                    </a:p>
                    <a:p>
                      <a:endParaRPr lang="en-US" dirty="0"/>
                    </a:p>
                  </a:txBody>
                  <a:tcPr/>
                </a:tc>
                <a:extLst>
                  <a:ext uri="{0D108BD9-81ED-4DB2-BD59-A6C34878D82A}">
                    <a16:rowId xmlns:a16="http://schemas.microsoft.com/office/drawing/2014/main" val="4013057952"/>
                  </a:ext>
                </a:extLst>
              </a:tr>
              <a:tr h="294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Decision Tree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88.8%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83.3%</a:t>
                      </a:r>
                    </a:p>
                    <a:p>
                      <a:endParaRPr lang="en-US" dirty="0"/>
                    </a:p>
                  </a:txBody>
                  <a:tcPr/>
                </a:tc>
                <a:extLst>
                  <a:ext uri="{0D108BD9-81ED-4DB2-BD59-A6C34878D82A}">
                    <a16:rowId xmlns:a16="http://schemas.microsoft.com/office/drawing/2014/main" val="3452099590"/>
                  </a:ext>
                </a:extLst>
              </a:tr>
              <a:tr h="294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84.8%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83.3%</a:t>
                      </a:r>
                    </a:p>
                    <a:p>
                      <a:endParaRPr lang="en-US" dirty="0"/>
                    </a:p>
                  </a:txBody>
                  <a:tcPr/>
                </a:tc>
                <a:extLst>
                  <a:ext uri="{0D108BD9-81ED-4DB2-BD59-A6C34878D82A}">
                    <a16:rowId xmlns:a16="http://schemas.microsoft.com/office/drawing/2014/main" val="718831963"/>
                  </a:ext>
                </a:extLst>
              </a:tr>
            </a:tbl>
          </a:graphicData>
        </a:graphic>
      </p:graphicFrame>
      <p:pic>
        <p:nvPicPr>
          <p:cNvPr id="10" name="Picture 9" descr="A pie chart with numbers and a number of percentages&#10;&#10;AI-generated content may be incorrect.">
            <a:extLst>
              <a:ext uri="{FF2B5EF4-FFF2-40B4-BE49-F238E27FC236}">
                <a16:creationId xmlns:a16="http://schemas.microsoft.com/office/drawing/2014/main" id="{2221EFB6-4B27-9E6A-B220-F179EAC364EB}"/>
              </a:ext>
            </a:extLst>
          </p:cNvPr>
          <p:cNvPicPr>
            <a:picLocks noChangeAspect="1"/>
          </p:cNvPicPr>
          <p:nvPr/>
        </p:nvPicPr>
        <p:blipFill>
          <a:blip r:embed="rId4"/>
          <a:stretch>
            <a:fillRect/>
          </a:stretch>
        </p:blipFill>
        <p:spPr>
          <a:xfrm>
            <a:off x="6499198" y="4487346"/>
            <a:ext cx="5523926" cy="227501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TextBox 6">
            <a:extLst>
              <a:ext uri="{FF2B5EF4-FFF2-40B4-BE49-F238E27FC236}">
                <a16:creationId xmlns:a16="http://schemas.microsoft.com/office/drawing/2014/main" id="{81FF6887-E20A-AB5E-E94E-F277EA438CBB}"/>
              </a:ext>
            </a:extLst>
          </p:cNvPr>
          <p:cNvSpPr txBox="1"/>
          <p:nvPr/>
        </p:nvSpPr>
        <p:spPr>
          <a:xfrm>
            <a:off x="914400" y="1408670"/>
            <a:ext cx="10543572" cy="4616903"/>
          </a:xfrm>
          <a:prstGeom prst="rect">
            <a:avLst/>
          </a:prstGeom>
          <a:noFill/>
        </p:spPr>
        <p:txBody>
          <a:bodyPr wrap="square" rtlCol="0">
            <a:spAutoFit/>
          </a:bodyPr>
          <a:lstStyle/>
          <a:p>
            <a:endParaRPr lang="en-US" dirty="0"/>
          </a:p>
        </p:txBody>
      </p:sp>
      <p:pic>
        <p:nvPicPr>
          <p:cNvPr id="11" name="Picture 10" descr="A graph with many small colored dots&#10;&#10;AI-generated content may be incorrect.">
            <a:extLst>
              <a:ext uri="{FF2B5EF4-FFF2-40B4-BE49-F238E27FC236}">
                <a16:creationId xmlns:a16="http://schemas.microsoft.com/office/drawing/2014/main" id="{3CEC460B-90B9-D23F-B0E6-D36246FAB17D}"/>
              </a:ext>
            </a:extLst>
          </p:cNvPr>
          <p:cNvPicPr>
            <a:picLocks noChangeAspect="1"/>
          </p:cNvPicPr>
          <p:nvPr/>
        </p:nvPicPr>
        <p:blipFill>
          <a:blip r:embed="rId3"/>
          <a:stretch>
            <a:fillRect/>
          </a:stretch>
        </p:blipFill>
        <p:spPr>
          <a:xfrm>
            <a:off x="914400" y="1408671"/>
            <a:ext cx="8143103" cy="3054004"/>
          </a:xfrm>
          <a:prstGeom prst="rect">
            <a:avLst/>
          </a:prstGeom>
        </p:spPr>
      </p:pic>
      <p:pic>
        <p:nvPicPr>
          <p:cNvPr id="13" name="Picture 12" descr="A white paper with black text&#10;&#10;AI-generated content may be incorrect.">
            <a:extLst>
              <a:ext uri="{FF2B5EF4-FFF2-40B4-BE49-F238E27FC236}">
                <a16:creationId xmlns:a16="http://schemas.microsoft.com/office/drawing/2014/main" id="{93B801D6-AF06-03B4-66ED-1A05A0966117}"/>
              </a:ext>
            </a:extLst>
          </p:cNvPr>
          <p:cNvPicPr>
            <a:picLocks noChangeAspect="1"/>
          </p:cNvPicPr>
          <p:nvPr/>
        </p:nvPicPr>
        <p:blipFill>
          <a:blip r:embed="rId4"/>
          <a:stretch>
            <a:fillRect/>
          </a:stretch>
        </p:blipFill>
        <p:spPr>
          <a:xfrm>
            <a:off x="734029" y="4617940"/>
            <a:ext cx="9250482" cy="172860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colorful dots&#10;&#10;AI-generated content may be incorrect.">
            <a:extLst>
              <a:ext uri="{FF2B5EF4-FFF2-40B4-BE49-F238E27FC236}">
                <a16:creationId xmlns:a16="http://schemas.microsoft.com/office/drawing/2014/main" id="{8E96764B-5B21-55BC-5BB0-CD1C166FE305}"/>
              </a:ext>
            </a:extLst>
          </p:cNvPr>
          <p:cNvPicPr>
            <a:picLocks noChangeAspect="1"/>
          </p:cNvPicPr>
          <p:nvPr/>
        </p:nvPicPr>
        <p:blipFill>
          <a:blip r:embed="rId4"/>
          <a:stretch>
            <a:fillRect/>
          </a:stretch>
        </p:blipFill>
        <p:spPr>
          <a:xfrm>
            <a:off x="770011" y="1334435"/>
            <a:ext cx="10822460" cy="2990430"/>
          </a:xfrm>
          <a:prstGeom prst="rect">
            <a:avLst/>
          </a:prstGeom>
        </p:spPr>
      </p:pic>
      <p:pic>
        <p:nvPicPr>
          <p:cNvPr id="8" name="Picture 7">
            <a:extLst>
              <a:ext uri="{FF2B5EF4-FFF2-40B4-BE49-F238E27FC236}">
                <a16:creationId xmlns:a16="http://schemas.microsoft.com/office/drawing/2014/main" id="{23ADD94A-D540-7D8B-5ABF-0BE3CF4250E5}"/>
              </a:ext>
            </a:extLst>
          </p:cNvPr>
          <p:cNvPicPr>
            <a:picLocks noChangeAspect="1"/>
          </p:cNvPicPr>
          <p:nvPr/>
        </p:nvPicPr>
        <p:blipFill>
          <a:blip r:embed="rId5"/>
          <a:stretch>
            <a:fillRect/>
          </a:stretch>
        </p:blipFill>
        <p:spPr>
          <a:xfrm>
            <a:off x="910161" y="4604546"/>
            <a:ext cx="10542160" cy="14210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2" name="TextBox 1">
            <a:extLst>
              <a:ext uri="{FF2B5EF4-FFF2-40B4-BE49-F238E27FC236}">
                <a16:creationId xmlns:a16="http://schemas.microsoft.com/office/drawing/2014/main" id="{C932D5CE-659C-6031-D47D-08778A7DE949}"/>
              </a:ext>
            </a:extLst>
          </p:cNvPr>
          <p:cNvSpPr txBox="1"/>
          <p:nvPr/>
        </p:nvSpPr>
        <p:spPr>
          <a:xfrm>
            <a:off x="1263316" y="133550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 by orbit type&#10;&#10;AI-generated content may be incorrect.">
            <a:extLst>
              <a:ext uri="{FF2B5EF4-FFF2-40B4-BE49-F238E27FC236}">
                <a16:creationId xmlns:a16="http://schemas.microsoft.com/office/drawing/2014/main" id="{B9E099CA-FD76-A5E2-E0E6-BF36FD0273D3}"/>
              </a:ext>
            </a:extLst>
          </p:cNvPr>
          <p:cNvPicPr>
            <a:picLocks noChangeAspect="1"/>
          </p:cNvPicPr>
          <p:nvPr/>
        </p:nvPicPr>
        <p:blipFill>
          <a:blip r:embed="rId3"/>
          <a:stretch>
            <a:fillRect/>
          </a:stretch>
        </p:blipFill>
        <p:spPr>
          <a:xfrm>
            <a:off x="913946" y="1392776"/>
            <a:ext cx="9811719" cy="3428412"/>
          </a:xfrm>
          <a:prstGeom prst="rect">
            <a:avLst/>
          </a:prstGeom>
        </p:spPr>
      </p:pic>
      <p:pic>
        <p:nvPicPr>
          <p:cNvPr id="9" name="Picture 8">
            <a:extLst>
              <a:ext uri="{FF2B5EF4-FFF2-40B4-BE49-F238E27FC236}">
                <a16:creationId xmlns:a16="http://schemas.microsoft.com/office/drawing/2014/main" id="{24BED4D4-431B-B0B9-5232-7E2E46323E37}"/>
              </a:ext>
            </a:extLst>
          </p:cNvPr>
          <p:cNvPicPr>
            <a:picLocks noChangeAspect="1"/>
          </p:cNvPicPr>
          <p:nvPr/>
        </p:nvPicPr>
        <p:blipFill>
          <a:blip r:embed="rId4"/>
          <a:stretch>
            <a:fillRect/>
          </a:stretch>
        </p:blipFill>
        <p:spPr>
          <a:xfrm>
            <a:off x="913946" y="4996729"/>
            <a:ext cx="9898216" cy="132262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a number of dots&#10;&#10;AI-generated content may be incorrect.">
            <a:extLst>
              <a:ext uri="{FF2B5EF4-FFF2-40B4-BE49-F238E27FC236}">
                <a16:creationId xmlns:a16="http://schemas.microsoft.com/office/drawing/2014/main" id="{BA91D589-8BD9-C6FC-1E35-E9BD8D5F4F2A}"/>
              </a:ext>
            </a:extLst>
          </p:cNvPr>
          <p:cNvPicPr>
            <a:picLocks noChangeAspect="1"/>
          </p:cNvPicPr>
          <p:nvPr/>
        </p:nvPicPr>
        <p:blipFill>
          <a:blip r:embed="rId3"/>
          <a:stretch>
            <a:fillRect/>
          </a:stretch>
        </p:blipFill>
        <p:spPr>
          <a:xfrm>
            <a:off x="868864" y="1346887"/>
            <a:ext cx="10831425" cy="3188043"/>
          </a:xfrm>
          <a:prstGeom prst="rect">
            <a:avLst/>
          </a:prstGeom>
        </p:spPr>
      </p:pic>
      <p:pic>
        <p:nvPicPr>
          <p:cNvPr id="8" name="Picture 7">
            <a:extLst>
              <a:ext uri="{FF2B5EF4-FFF2-40B4-BE49-F238E27FC236}">
                <a16:creationId xmlns:a16="http://schemas.microsoft.com/office/drawing/2014/main" id="{560560EF-1488-A5A7-0502-63973F4CCD17}"/>
              </a:ext>
            </a:extLst>
          </p:cNvPr>
          <p:cNvPicPr>
            <a:picLocks noChangeAspect="1"/>
          </p:cNvPicPr>
          <p:nvPr/>
        </p:nvPicPr>
        <p:blipFill>
          <a:blip r:embed="rId4"/>
          <a:stretch>
            <a:fillRect/>
          </a:stretch>
        </p:blipFill>
        <p:spPr>
          <a:xfrm>
            <a:off x="868863" y="4794117"/>
            <a:ext cx="10831425" cy="106298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line with orange dots&#10;&#10;AI-generated content may be incorrect.">
            <a:extLst>
              <a:ext uri="{FF2B5EF4-FFF2-40B4-BE49-F238E27FC236}">
                <a16:creationId xmlns:a16="http://schemas.microsoft.com/office/drawing/2014/main" id="{02F6B93A-0993-17F5-8F9A-D053D230501E}"/>
              </a:ext>
            </a:extLst>
          </p:cNvPr>
          <p:cNvPicPr>
            <a:picLocks noChangeAspect="1"/>
          </p:cNvPicPr>
          <p:nvPr/>
        </p:nvPicPr>
        <p:blipFill>
          <a:blip r:embed="rId3"/>
          <a:stretch>
            <a:fillRect/>
          </a:stretch>
        </p:blipFill>
        <p:spPr>
          <a:xfrm>
            <a:off x="942371" y="1475287"/>
            <a:ext cx="10515599" cy="3269707"/>
          </a:xfrm>
          <a:prstGeom prst="rect">
            <a:avLst/>
          </a:prstGeom>
        </p:spPr>
      </p:pic>
      <p:pic>
        <p:nvPicPr>
          <p:cNvPr id="8" name="Picture 7">
            <a:extLst>
              <a:ext uri="{FF2B5EF4-FFF2-40B4-BE49-F238E27FC236}">
                <a16:creationId xmlns:a16="http://schemas.microsoft.com/office/drawing/2014/main" id="{AF7AF024-157C-CF7B-D311-365166642636}"/>
              </a:ext>
            </a:extLst>
          </p:cNvPr>
          <p:cNvPicPr>
            <a:picLocks noChangeAspect="1"/>
          </p:cNvPicPr>
          <p:nvPr/>
        </p:nvPicPr>
        <p:blipFill>
          <a:blip r:embed="rId4"/>
          <a:stretch>
            <a:fillRect/>
          </a:stretch>
        </p:blipFill>
        <p:spPr>
          <a:xfrm>
            <a:off x="942371" y="5124095"/>
            <a:ext cx="10635282" cy="9924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AI-generated content may be incorrect.">
            <a:extLst>
              <a:ext uri="{FF2B5EF4-FFF2-40B4-BE49-F238E27FC236}">
                <a16:creationId xmlns:a16="http://schemas.microsoft.com/office/drawing/2014/main" id="{4B092925-416E-8B98-4843-48BAC7F22C9A}"/>
              </a:ext>
            </a:extLst>
          </p:cNvPr>
          <p:cNvPicPr>
            <a:picLocks noChangeAspect="1"/>
          </p:cNvPicPr>
          <p:nvPr/>
        </p:nvPicPr>
        <p:blipFill>
          <a:blip r:embed="rId3"/>
          <a:stretch>
            <a:fillRect/>
          </a:stretch>
        </p:blipFill>
        <p:spPr>
          <a:xfrm>
            <a:off x="514808" y="1393759"/>
            <a:ext cx="7772400" cy="4515325"/>
          </a:xfrm>
          <a:prstGeom prst="rect">
            <a:avLst/>
          </a:prstGeom>
        </p:spPr>
      </p:pic>
      <p:pic>
        <p:nvPicPr>
          <p:cNvPr id="8" name="Picture 7">
            <a:extLst>
              <a:ext uri="{FF2B5EF4-FFF2-40B4-BE49-F238E27FC236}">
                <a16:creationId xmlns:a16="http://schemas.microsoft.com/office/drawing/2014/main" id="{641F4861-1F4B-0234-F5C1-581A978E15CE}"/>
              </a:ext>
            </a:extLst>
          </p:cNvPr>
          <p:cNvPicPr>
            <a:picLocks noChangeAspect="1"/>
          </p:cNvPicPr>
          <p:nvPr/>
        </p:nvPicPr>
        <p:blipFill>
          <a:blip r:embed="rId4"/>
          <a:stretch>
            <a:fillRect/>
          </a:stretch>
        </p:blipFill>
        <p:spPr>
          <a:xfrm>
            <a:off x="514808" y="5909084"/>
            <a:ext cx="7772400" cy="50524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a:extLst>
              <a:ext uri="{FF2B5EF4-FFF2-40B4-BE49-F238E27FC236}">
                <a16:creationId xmlns:a16="http://schemas.microsoft.com/office/drawing/2014/main" id="{FBBAC954-97F3-D729-3558-63C6827F07C5}"/>
              </a:ext>
            </a:extLst>
          </p:cNvPr>
          <p:cNvSpPr txBox="1"/>
          <p:nvPr/>
        </p:nvSpPr>
        <p:spPr>
          <a:xfrm>
            <a:off x="864974" y="1433385"/>
            <a:ext cx="8971004" cy="2031325"/>
          </a:xfrm>
          <a:prstGeom prst="rect">
            <a:avLst/>
          </a:prstGeom>
          <a:noFill/>
        </p:spPr>
        <p:txBody>
          <a:bodyPr wrap="square" rtlCol="0">
            <a:spAutoFit/>
          </a:bodyPr>
          <a:lstStyle/>
          <a:p>
            <a:r>
              <a:rPr lang="en-US" u="sng" dirty="0"/>
              <a:t>Name of All Launch Site Names</a:t>
            </a:r>
          </a:p>
          <a:p>
            <a:r>
              <a:rPr lang="en-US" dirty="0"/>
              <a:t>1. CCAFS SLC-40 (Cape Canaveral)</a:t>
            </a:r>
          </a:p>
          <a:p>
            <a:r>
              <a:rPr lang="en-US" dirty="0"/>
              <a:t>2. KSC LC-39A (Kennedy Space Center)</a:t>
            </a:r>
          </a:p>
          <a:p>
            <a:r>
              <a:rPr lang="en-US" dirty="0"/>
              <a:t>3. VAFB SLC-4E (Vandenberg)</a:t>
            </a:r>
          </a:p>
          <a:p>
            <a:r>
              <a:rPr lang="en-US" dirty="0"/>
              <a:t>4.</a:t>
            </a:r>
            <a:r>
              <a:rPr lang="en-US" b="1" dirty="0"/>
              <a:t> </a:t>
            </a:r>
            <a:r>
              <a:rPr lang="en-US" dirty="0"/>
              <a:t>CCAFS LC-40  Cape Canaveral Space Force Station — Launch Complex 40.</a:t>
            </a:r>
          </a:p>
          <a:p>
            <a:endParaRPr lang="en-US" dirty="0"/>
          </a:p>
          <a:p>
            <a:endParaRPr lang="en-US" dirty="0"/>
          </a:p>
        </p:txBody>
      </p:sp>
      <p:sp>
        <p:nvSpPr>
          <p:cNvPr id="6" name="TextBox 5">
            <a:extLst>
              <a:ext uri="{FF2B5EF4-FFF2-40B4-BE49-F238E27FC236}">
                <a16:creationId xmlns:a16="http://schemas.microsoft.com/office/drawing/2014/main" id="{83659A28-FA2C-472C-163C-9A13B6D10DF6}"/>
              </a:ext>
            </a:extLst>
          </p:cNvPr>
          <p:cNvSpPr txBox="1"/>
          <p:nvPr/>
        </p:nvSpPr>
        <p:spPr>
          <a:xfrm>
            <a:off x="593124" y="3429000"/>
            <a:ext cx="10864848" cy="1015663"/>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SELECT </a:t>
            </a:r>
            <a:r>
              <a:rPr lang="en-US" sz="1500" b="1" dirty="0">
                <a:latin typeface="Times New Roman" panose="02020603050405020304" pitchFamily="18" charset="0"/>
                <a:cs typeface="Times New Roman" panose="02020603050405020304" pitchFamily="18" charset="0"/>
              </a:rPr>
              <a:t>DISTINCT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Launch_Site</a:t>
            </a:r>
            <a:r>
              <a:rPr lang="en-US" sz="1500" dirty="0">
                <a:latin typeface="Times New Roman" panose="02020603050405020304" pitchFamily="18" charset="0"/>
                <a:cs typeface="Times New Roman" panose="02020603050405020304" pitchFamily="18" charset="0"/>
              </a:rPr>
              <a:t>"</a:t>
            </a:r>
          </a:p>
          <a:p>
            <a:r>
              <a:rPr lang="en-US" sz="1500" dirty="0">
                <a:latin typeface="Times New Roman" panose="02020603050405020304" pitchFamily="18" charset="0"/>
                <a:cs typeface="Times New Roman" panose="02020603050405020304" pitchFamily="18" charset="0"/>
              </a:rPr>
              <a:t>FROM SPACEXTABLE;</a:t>
            </a:r>
          </a:p>
          <a:p>
            <a:endParaRPr lang="en-US" sz="1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Used </a:t>
            </a:r>
            <a:r>
              <a:rPr lang="en-US" sz="1500" b="1" dirty="0">
                <a:latin typeface="Times New Roman" panose="02020603050405020304" pitchFamily="18" charset="0"/>
                <a:cs typeface="Times New Roman" panose="02020603050405020304" pitchFamily="18" charset="0"/>
              </a:rPr>
              <a:t>DISTINCT</a:t>
            </a:r>
            <a:r>
              <a:rPr lang="en-US" sz="1500" dirty="0">
                <a:latin typeface="Times New Roman" panose="02020603050405020304" pitchFamily="18" charset="0"/>
                <a:cs typeface="Times New Roman" panose="02020603050405020304" pitchFamily="18" charset="0"/>
              </a:rPr>
              <a:t> to de-duplicate and confirm there are 3 launch sites in the dataset.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descr="A screenshot of a computer&#10;&#10;AI-generated content may be incorrect.">
            <a:extLst>
              <a:ext uri="{FF2B5EF4-FFF2-40B4-BE49-F238E27FC236}">
                <a16:creationId xmlns:a16="http://schemas.microsoft.com/office/drawing/2014/main" id="{86C22AED-985D-6FB2-218B-BC42C6A72049}"/>
              </a:ext>
            </a:extLst>
          </p:cNvPr>
          <p:cNvPicPr>
            <a:picLocks noGrp="1" noChangeAspect="1"/>
          </p:cNvPicPr>
          <p:nvPr>
            <p:ph idx="4294967295"/>
          </p:nvPr>
        </p:nvPicPr>
        <p:blipFill>
          <a:blip r:embed="rId3"/>
          <a:stretch>
            <a:fillRect/>
          </a:stretch>
        </p:blipFill>
        <p:spPr>
          <a:xfrm>
            <a:off x="659745" y="1430208"/>
            <a:ext cx="5901694" cy="3184469"/>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9" name="TextBox 8">
            <a:extLst>
              <a:ext uri="{FF2B5EF4-FFF2-40B4-BE49-F238E27FC236}">
                <a16:creationId xmlns:a16="http://schemas.microsoft.com/office/drawing/2014/main" id="{FC22908C-ABEB-9C27-6B10-0131AAFC07A7}"/>
              </a:ext>
            </a:extLst>
          </p:cNvPr>
          <p:cNvSpPr txBox="1"/>
          <p:nvPr/>
        </p:nvSpPr>
        <p:spPr>
          <a:xfrm>
            <a:off x="6660292" y="1430208"/>
            <a:ext cx="5263978" cy="2062103"/>
          </a:xfrm>
          <a:prstGeom prst="rect">
            <a:avLst/>
          </a:prstGeom>
          <a:noFill/>
        </p:spPr>
        <p:txBody>
          <a:bodyPr wrap="square" rtlCol="0">
            <a:spAutoFit/>
          </a:bodyPr>
          <a:lstStyle/>
          <a:p>
            <a:r>
              <a:rPr lang="en-US" sz="1600" dirty="0"/>
              <a:t>SELECT *</a:t>
            </a:r>
          </a:p>
          <a:p>
            <a:r>
              <a:rPr lang="en-US" sz="1600" dirty="0"/>
              <a:t>FROM SPACEXTABLE</a:t>
            </a:r>
          </a:p>
          <a:p>
            <a:r>
              <a:rPr lang="en-US" sz="1600" dirty="0"/>
              <a:t>WHERE "</a:t>
            </a:r>
            <a:r>
              <a:rPr lang="en-US" sz="1600" dirty="0" err="1"/>
              <a:t>Launch_Site</a:t>
            </a:r>
            <a:r>
              <a:rPr lang="en-US" sz="1600" dirty="0"/>
              <a:t>" LIKE 'CCA%'</a:t>
            </a:r>
          </a:p>
          <a:p>
            <a:r>
              <a:rPr lang="en-US" sz="1600" dirty="0"/>
              <a:t>LIMIT 5;</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t>Returns the first 5 records from </a:t>
            </a:r>
            <a:r>
              <a:rPr lang="en-US" sz="1600" b="1" dirty="0"/>
              <a:t>SPACEXTABLE</a:t>
            </a:r>
            <a:r>
              <a:rPr lang="en-US" sz="1600" dirty="0"/>
              <a:t> where </a:t>
            </a:r>
            <a:r>
              <a:rPr lang="en-US" sz="1600" b="1" dirty="0" err="1"/>
              <a:t>Launch_Site</a:t>
            </a:r>
            <a:r>
              <a:rPr lang="en-US" sz="1600" dirty="0"/>
              <a:t> starts with "CCA" (i.e., Cape Canaveral sites).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TOTAL_NASA_CRS_PAYLOAD: </a:t>
            </a:r>
            <a:r>
              <a:rPr lang="en-US" sz="1600" b="1" dirty="0">
                <a:solidFill>
                  <a:schemeClr val="accent3">
                    <a:lumMod val="25000"/>
                  </a:schemeClr>
                </a:solidFill>
                <a:latin typeface="Times New Roman" panose="02020603050405020304" pitchFamily="18" charset="0"/>
                <a:cs typeface="Times New Roman" panose="02020603050405020304" pitchFamily="18" charset="0"/>
              </a:rPr>
              <a:t>111268</a:t>
            </a:r>
          </a:p>
          <a:p>
            <a:pPr marL="0" indent="0">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  </a:t>
            </a:r>
            <a:r>
              <a:rPr lang="en-US" sz="1600" dirty="0"/>
              <a:t>SELECT SUM("PAYLOAD_MASS__KG_") AS TOTAL_NASA_CRS_PAYLOAD</a:t>
            </a:r>
          </a:p>
          <a:p>
            <a:pPr marL="0" indent="0">
              <a:buNone/>
            </a:pPr>
            <a:r>
              <a:rPr lang="en-US" sz="1600" dirty="0"/>
              <a:t>  FROM SPACEXTABLE</a:t>
            </a:r>
          </a:p>
          <a:p>
            <a:pPr marL="0" indent="0">
              <a:buNone/>
            </a:pPr>
            <a:r>
              <a:rPr lang="en-US" sz="1600" dirty="0"/>
              <a:t>  WHERE "Payload" LIKE '%CRS%’</a:t>
            </a:r>
          </a:p>
          <a:p>
            <a:pPr marL="0" indent="0">
              <a:buNone/>
            </a:pPr>
            <a:endParaRPr lang="en-US" sz="1600" dirty="0"/>
          </a:p>
          <a:p>
            <a:r>
              <a:rPr lang="en-US" sz="1600" dirty="0"/>
              <a:t> the total payload mass (kg) for all missions whose Payload field contains “CRS” is 111268</a:t>
            </a:r>
          </a:p>
          <a:p>
            <a:endParaRPr lang="en-US" sz="1600" dirty="0"/>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1700" dirty="0">
                <a:latin typeface="Times New Roman" panose="02020603050405020304" pitchFamily="18" charset="0"/>
                <a:cs typeface="Times New Roman" panose="02020603050405020304" pitchFamily="18" charset="0"/>
              </a:rPr>
              <a:t>AVG_PAYLOAD_F9_V1_1 :2534.67</a:t>
            </a:r>
          </a:p>
          <a:p>
            <a:r>
              <a:rPr lang="en-US" sz="1700" dirty="0">
                <a:latin typeface="Times New Roman" panose="02020603050405020304" pitchFamily="18" charset="0"/>
                <a:cs typeface="Times New Roman" panose="02020603050405020304" pitchFamily="18" charset="0"/>
              </a:rPr>
              <a:t>SELECT AVG("PAYLOAD_MASS__KG_") AS AVG_PAYLOAD_F9_V1_1</a:t>
            </a:r>
          </a:p>
          <a:p>
            <a:pPr marL="0" indent="0">
              <a:buNone/>
            </a:pPr>
            <a:r>
              <a:rPr lang="en-US" sz="1700" dirty="0">
                <a:latin typeface="Times New Roman" panose="02020603050405020304" pitchFamily="18" charset="0"/>
                <a:cs typeface="Times New Roman" panose="02020603050405020304" pitchFamily="18" charset="0"/>
              </a:rPr>
              <a:t> FROM SPACEXTABLE</a:t>
            </a:r>
          </a:p>
          <a:p>
            <a:pPr marL="0" indent="0">
              <a:buNone/>
            </a:pPr>
            <a:r>
              <a:rPr lang="en-US" sz="1700" dirty="0">
                <a:latin typeface="Times New Roman" panose="02020603050405020304" pitchFamily="18" charset="0"/>
                <a:cs typeface="Times New Roman" panose="02020603050405020304" pitchFamily="18" charset="0"/>
              </a:rPr>
              <a:t> WHERE "</a:t>
            </a:r>
            <a:r>
              <a:rPr lang="en-US" sz="1700" dirty="0" err="1">
                <a:latin typeface="Times New Roman" panose="02020603050405020304" pitchFamily="18" charset="0"/>
                <a:cs typeface="Times New Roman" panose="02020603050405020304" pitchFamily="18" charset="0"/>
              </a:rPr>
              <a:t>Booster_Version</a:t>
            </a:r>
            <a:r>
              <a:rPr lang="en-US" sz="1700" dirty="0">
                <a:latin typeface="Times New Roman" panose="02020603050405020304" pitchFamily="18" charset="0"/>
                <a:cs typeface="Times New Roman" panose="02020603050405020304" pitchFamily="18" charset="0"/>
              </a:rPr>
              <a:t>" LIKE "F9 V1.1%"</a:t>
            </a:r>
          </a:p>
          <a:p>
            <a:pPr>
              <a:lnSpc>
                <a:spcPct val="100000"/>
              </a:lnSpc>
              <a:spcBef>
                <a:spcPts val="1400"/>
              </a:spcBef>
            </a:pPr>
            <a:r>
              <a:rPr lang="en-US" sz="1700" dirty="0">
                <a:solidFill>
                  <a:schemeClr val="accent3">
                    <a:lumMod val="25000"/>
                  </a:schemeClr>
                </a:solidFill>
                <a:latin typeface="Times New Roman" panose="02020603050405020304" pitchFamily="18" charset="0"/>
                <a:cs typeface="Times New Roman" panose="02020603050405020304" pitchFamily="18" charset="0"/>
              </a:rPr>
              <a:t>Computes the average payload mass for launches whose </a:t>
            </a:r>
            <a:r>
              <a:rPr lang="en-US" sz="17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700" dirty="0">
                <a:solidFill>
                  <a:schemeClr val="accent3">
                    <a:lumMod val="25000"/>
                  </a:schemeClr>
                </a:solidFill>
                <a:latin typeface="Times New Roman" panose="02020603050405020304" pitchFamily="18" charset="0"/>
                <a:cs typeface="Times New Roman" panose="02020603050405020304" pitchFamily="18" charset="0"/>
              </a:rPr>
              <a:t> starts with “F9 V1.1”; the result (2,534.7 kg) means Falcon 9 v1.1 flights carried about 2.5 tons on average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SELECT MIN(Date) AS First_Successful_Ground_Landing</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FROM SPACEXTABLE</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WHERE </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"Landing_Outcome" LIKE '%Success%’ </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AND "Landing_Outcome" LIKE '%ground pad%’</a:t>
            </a:r>
          </a:p>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First_Successful_Ground_Landing: 2015-12-22</a:t>
            </a:r>
          </a:p>
          <a:p>
            <a:pPr>
              <a:lnSpc>
                <a:spcPct val="100000"/>
              </a:lnSpc>
              <a:spcBef>
                <a:spcPts val="1400"/>
              </a:spcBef>
            </a:pPr>
            <a:endParaRPr lang="en-US" sz="15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Finds the earliest (MIN) launch date with a successful ground-pad landing; the result 2015-12-22 tells us SpaceX’s first on-land booster landing happened on </a:t>
            </a:r>
            <a:r>
              <a:rPr lang="en-US" sz="1500" b="1" dirty="0">
                <a:solidFill>
                  <a:schemeClr val="accent3">
                    <a:lumMod val="25000"/>
                  </a:schemeClr>
                </a:solidFill>
                <a:latin typeface="Times New Roman" panose="02020603050405020304" pitchFamily="18" charset="0"/>
                <a:cs typeface="Times New Roman" panose="02020603050405020304" pitchFamily="18" charset="0"/>
              </a:rPr>
              <a:t>Dec 22, 2015.</a:t>
            </a:r>
          </a:p>
          <a:p>
            <a:pPr>
              <a:lnSpc>
                <a:spcPct val="100000"/>
              </a:lnSpc>
              <a:spcBef>
                <a:spcPts val="1400"/>
              </a:spcBef>
            </a:pPr>
            <a:endParaRPr lang="en-US" sz="15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SELECT "</a:t>
            </a:r>
            <a:r>
              <a:rPr lang="en-US" sz="15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500" dirty="0">
                <a:solidFill>
                  <a:schemeClr val="accent3">
                    <a:lumMod val="25000"/>
                  </a:schemeClr>
                </a:solidFill>
                <a:latin typeface="Times New Roman" panose="02020603050405020304" pitchFamily="18" charset="0"/>
                <a:cs typeface="Times New Roman" panose="02020603050405020304" pitchFamily="18" charset="0"/>
              </a:rPr>
              <a:t>"</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FROM SPACEXTABLE</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WHERE "Landing_Outcome" = 'Success'</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  AND "PAYLOAD_MASS__KG_" &gt; 4000</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  AND "PAYLOAD_MASS__KG_" &lt; 6000</a:t>
            </a:r>
          </a:p>
          <a:p>
            <a:pPr marL="0" indent="0">
              <a:lnSpc>
                <a:spcPct val="100000"/>
              </a:lnSpc>
              <a:spcBef>
                <a:spcPts val="1400"/>
              </a:spcBef>
              <a:buNone/>
            </a:pPr>
            <a:endParaRPr lang="en-US" sz="15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Returns the </a:t>
            </a:r>
            <a:r>
              <a:rPr lang="en-US" sz="1500" b="1" dirty="0">
                <a:solidFill>
                  <a:schemeClr val="accent3">
                    <a:lumMod val="25000"/>
                  </a:schemeClr>
                </a:solidFill>
                <a:latin typeface="Times New Roman" panose="02020603050405020304" pitchFamily="18" charset="0"/>
                <a:cs typeface="Times New Roman" panose="02020603050405020304" pitchFamily="18" charset="0"/>
              </a:rPr>
              <a:t>booster versions </a:t>
            </a:r>
            <a:r>
              <a:rPr lang="en-US" sz="1500" dirty="0">
                <a:solidFill>
                  <a:schemeClr val="accent3">
                    <a:lumMod val="25000"/>
                  </a:schemeClr>
                </a:solidFill>
                <a:latin typeface="Times New Roman" panose="02020603050405020304" pitchFamily="18" charset="0"/>
                <a:cs typeface="Times New Roman" panose="02020603050405020304" pitchFamily="18" charset="0"/>
              </a:rPr>
              <a:t>that successfully landed on missions with payload mass between 4,000 and 6,000 kg; the results (e.g., F9 B5 B1046.2, B1047.2, B1048.3…) show several Falcon 9 Block 5 cores achieving success in that payload band.</a:t>
            </a:r>
          </a:p>
          <a:p>
            <a:pPr>
              <a:lnSpc>
                <a:spcPct val="100000"/>
              </a:lnSpc>
              <a:spcBef>
                <a:spcPts val="1400"/>
              </a:spcBef>
            </a:pPr>
            <a:endParaRPr lang="en-US" sz="15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phone&#10;&#10;AI-generated content may be incorrect.">
            <a:extLst>
              <a:ext uri="{FF2B5EF4-FFF2-40B4-BE49-F238E27FC236}">
                <a16:creationId xmlns:a16="http://schemas.microsoft.com/office/drawing/2014/main" id="{B3115185-68F7-831E-542A-707ABA6D797A}"/>
              </a:ext>
            </a:extLst>
          </p:cNvPr>
          <p:cNvPicPr>
            <a:picLocks noChangeAspect="1"/>
          </p:cNvPicPr>
          <p:nvPr/>
        </p:nvPicPr>
        <p:blipFill>
          <a:blip r:embed="rId3"/>
          <a:stretch>
            <a:fillRect/>
          </a:stretch>
        </p:blipFill>
        <p:spPr>
          <a:xfrm>
            <a:off x="5213350" y="1854200"/>
            <a:ext cx="1114663" cy="198875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4294967295"/>
          </p:nvPr>
        </p:nvSpPr>
        <p:spPr>
          <a:xfrm>
            <a:off x="9448800" y="6026150"/>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74698" y="1368924"/>
            <a:ext cx="11187788" cy="193032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Data: </a:t>
            </a:r>
            <a:r>
              <a:rPr lang="en-US" sz="1600" b="1" dirty="0">
                <a:solidFill>
                  <a:schemeClr val="accent3">
                    <a:lumMod val="25000"/>
                  </a:schemeClr>
                </a:solidFill>
                <a:latin typeface="Times New Roman" panose="02020603050405020304" pitchFamily="18" charset="0"/>
                <a:cs typeface="Times New Roman" panose="02020603050405020304" pitchFamily="18" charset="0"/>
              </a:rPr>
              <a:t>(91) </a:t>
            </a:r>
            <a:r>
              <a:rPr lang="en-US" sz="1600" dirty="0">
                <a:solidFill>
                  <a:schemeClr val="accent3">
                    <a:lumMod val="25000"/>
                  </a:schemeClr>
                </a:solidFill>
                <a:latin typeface="Times New Roman" panose="02020603050405020304" pitchFamily="18" charset="0"/>
                <a:cs typeface="Times New Roman" panose="02020603050405020304" pitchFamily="18" charset="0"/>
              </a:rPr>
              <a:t>Falcon 9 SpaceX launches.</a:t>
            </a:r>
          </a:p>
          <a:p>
            <a:r>
              <a:rPr lang="en-US" sz="1600" dirty="0">
                <a:solidFill>
                  <a:schemeClr val="tx1">
                    <a:lumMod val="95000"/>
                    <a:lumOff val="5000"/>
                  </a:schemeClr>
                </a:solidFill>
              </a:rPr>
              <a:t>Putting launch sites on an interactive </a:t>
            </a:r>
            <a:r>
              <a:rPr lang="en-US" sz="1600" b="1" dirty="0">
                <a:solidFill>
                  <a:schemeClr val="tx1">
                    <a:lumMod val="95000"/>
                    <a:lumOff val="5000"/>
                  </a:schemeClr>
                </a:solidFill>
              </a:rPr>
              <a:t>Folium</a:t>
            </a:r>
            <a:r>
              <a:rPr lang="en-US" sz="1600" dirty="0">
                <a:solidFill>
                  <a:schemeClr val="tx1">
                    <a:lumMod val="95000"/>
                    <a:lumOff val="5000"/>
                  </a:schemeClr>
                </a:solidFill>
              </a:rPr>
              <a:t> map to measure distances to cities and highways </a:t>
            </a:r>
            <a:r>
              <a:rPr lang="en-US" sz="1600" b="1" dirty="0">
                <a:solidFill>
                  <a:schemeClr val="tx1">
                    <a:lumMod val="95000"/>
                    <a:lumOff val="5000"/>
                  </a:schemeClr>
                </a:solidFill>
              </a:rPr>
              <a:t>for risk assessment.</a:t>
            </a:r>
            <a:endParaRPr lang="en-US" sz="1600" b="1" dirty="0"/>
          </a:p>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Dash</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for exploration; </a:t>
            </a: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ML models </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(LogReg/SVM/DecisionTree/k-NN) tuned with </a:t>
            </a: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GridSearchCV</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for </a:t>
            </a: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prediction</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t>
            </a: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2" name="TextBox 31">
            <a:extLst>
              <a:ext uri="{FF2B5EF4-FFF2-40B4-BE49-F238E27FC236}">
                <a16:creationId xmlns:a16="http://schemas.microsoft.com/office/drawing/2014/main" id="{2524D046-5863-D029-BEF6-A9A65B8ED949}"/>
              </a:ext>
            </a:extLst>
          </p:cNvPr>
          <p:cNvSpPr txBox="1"/>
          <p:nvPr/>
        </p:nvSpPr>
        <p:spPr>
          <a:xfrm>
            <a:off x="674698" y="3245413"/>
            <a:ext cx="11187788" cy="2831544"/>
          </a:xfrm>
          <a:prstGeom prst="rect">
            <a:avLst/>
          </a:prstGeom>
          <a:noFill/>
        </p:spPr>
        <p:txBody>
          <a:bodyPr wrap="square" rtlCol="0">
            <a:spAutoFit/>
          </a:bodyPr>
          <a:lstStyle/>
          <a:p>
            <a:r>
              <a:rPr lang="en-US" sz="1500" b="1" dirty="0">
                <a:solidFill>
                  <a:schemeClr val="accent3">
                    <a:lumMod val="25000"/>
                  </a:schemeClr>
                </a:solidFill>
                <a:latin typeface="Abadi" panose="020B0604020104020204" pitchFamily="34" charset="0"/>
              </a:rPr>
              <a:t>Summary of Results</a:t>
            </a:r>
          </a:p>
          <a:p>
            <a:endParaRPr lang="en-US" sz="1500" b="1" dirty="0">
              <a:solidFill>
                <a:schemeClr val="accent3">
                  <a:lumMod val="25000"/>
                </a:schemeClr>
              </a:solidFill>
              <a:latin typeface="Abadi" panose="020B0604020104020204" pitchFamily="34"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Top site: KSC LC-39A </a:t>
            </a:r>
            <a:r>
              <a:rPr lang="en-US" sz="1600" dirty="0">
                <a:latin typeface="Times New Roman" panose="02020603050405020304" pitchFamily="18" charset="0"/>
                <a:cs typeface="Times New Roman" panose="02020603050405020304" pitchFamily="18" charset="0"/>
              </a:rPr>
              <a:t>— 10/13 launches successful </a:t>
            </a:r>
            <a:r>
              <a:rPr lang="en-US" sz="1600" b="1" dirty="0">
                <a:latin typeface="Times New Roman" panose="02020603050405020304" pitchFamily="18" charset="0"/>
                <a:cs typeface="Times New Roman" panose="02020603050405020304" pitchFamily="18" charset="0"/>
              </a:rPr>
              <a:t>(77%).</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Payload sweet spot</a:t>
            </a:r>
            <a:r>
              <a:rPr lang="en-US" sz="1600" dirty="0">
                <a:latin typeface="Times New Roman" panose="02020603050405020304" pitchFamily="18" charset="0"/>
                <a:cs typeface="Times New Roman" panose="02020603050405020304" pitchFamily="18" charset="0"/>
              </a:rPr>
              <a:t>: (2.5–5k kg) shows a </a:t>
            </a:r>
            <a:r>
              <a:rPr lang="en-US" sz="1600" b="1" dirty="0">
                <a:latin typeface="Times New Roman" panose="02020603050405020304" pitchFamily="18" charset="0"/>
                <a:cs typeface="Times New Roman" panose="02020603050405020304" pitchFamily="18" charset="0"/>
              </a:rPr>
              <a:t>57% success rate </a:t>
            </a:r>
            <a:r>
              <a:rPr lang="en-US" sz="1600" dirty="0">
                <a:latin typeface="Times New Roman" panose="02020603050405020304" pitchFamily="18" charset="0"/>
                <a:cs typeface="Times New Roman" panose="02020603050405020304" pitchFamily="18" charset="0"/>
              </a:rPr>
              <a:t>with </a:t>
            </a:r>
            <a:r>
              <a:rPr lang="en-US" sz="1600" b="1" dirty="0">
                <a:latin typeface="Times New Roman" panose="02020603050405020304" pitchFamily="18" charset="0"/>
                <a:cs typeface="Times New Roman" panose="02020603050405020304" pitchFamily="18" charset="0"/>
              </a:rPr>
              <a:t>21 launches </a:t>
            </a:r>
            <a:r>
              <a:rPr lang="en-US" sz="1600" dirty="0">
                <a:latin typeface="Times New Roman" panose="02020603050405020304" pitchFamily="18" charset="0"/>
                <a:cs typeface="Times New Roman" panose="02020603050405020304" pitchFamily="18" charset="0"/>
              </a:rPr>
              <a:t>while (7.5–10k kg) also looks high (60%) but is based on only </a:t>
            </a:r>
            <a:r>
              <a:rPr lang="en-US" sz="1600" b="1" dirty="0">
                <a:latin typeface="Times New Roman" panose="02020603050405020304" pitchFamily="18" charset="0"/>
                <a:cs typeface="Times New Roman" panose="02020603050405020304" pitchFamily="18" charset="0"/>
              </a:rPr>
              <a:t>5 launches</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Best mod</a:t>
            </a:r>
            <a:r>
              <a:rPr lang="en-US" sz="1600" dirty="0">
                <a:latin typeface="Times New Roman" panose="02020603050405020304" pitchFamily="18" charset="0"/>
                <a:cs typeface="Times New Roman" panose="02020603050405020304" pitchFamily="18" charset="0"/>
              </a:rPr>
              <a:t>el</a:t>
            </a:r>
            <a:r>
              <a:rPr lang="en-US" sz="1600" b="1" dirty="0">
                <a:latin typeface="Times New Roman" panose="02020603050405020304" pitchFamily="18" charset="0"/>
                <a:cs typeface="Times New Roman" panose="02020603050405020304" pitchFamily="18" charset="0"/>
              </a:rPr>
              <a:t>: Decision Tree </a:t>
            </a:r>
            <a:r>
              <a:rPr lang="en-US" sz="1600" dirty="0">
                <a:latin typeface="Times New Roman" panose="02020603050405020304" pitchFamily="18" charset="0"/>
                <a:cs typeface="Times New Roman" panose="02020603050405020304" pitchFamily="18" charset="0"/>
              </a:rPr>
              <a:t>(CV_Score=0.89; Test_Score=0.83).</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40" name="Straight Connector 39">
            <a:extLst>
              <a:ext uri="{FF2B5EF4-FFF2-40B4-BE49-F238E27FC236}">
                <a16:creationId xmlns:a16="http://schemas.microsoft.com/office/drawing/2014/main" id="{796CFC34-897E-C28C-3555-65AF107B05DA}"/>
              </a:ext>
            </a:extLst>
          </p:cNvPr>
          <p:cNvCxnSpPr/>
          <p:nvPr/>
        </p:nvCxnSpPr>
        <p:spPr>
          <a:xfrm>
            <a:off x="674698" y="1680519"/>
            <a:ext cx="22414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D91F2E-1B7A-2E40-C014-818EB71B56DD}"/>
              </a:ext>
            </a:extLst>
          </p:cNvPr>
          <p:cNvCxnSpPr/>
          <p:nvPr/>
        </p:nvCxnSpPr>
        <p:spPr>
          <a:xfrm>
            <a:off x="770011" y="3546389"/>
            <a:ext cx="167662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22143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700" dirty="0">
                <a:solidFill>
                  <a:schemeClr val="accent3">
                    <a:lumMod val="25000"/>
                  </a:schemeClr>
                </a:solidFill>
                <a:latin typeface="Times New Roman" panose="02020603050405020304" pitchFamily="18" charset="0"/>
                <a:cs typeface="Times New Roman" panose="02020603050405020304" pitchFamily="18" charset="0"/>
              </a:rPr>
              <a:t>SELECT "</a:t>
            </a:r>
            <a:r>
              <a:rPr lang="en-US" sz="1700" dirty="0" err="1">
                <a:solidFill>
                  <a:schemeClr val="accent3">
                    <a:lumMod val="25000"/>
                  </a:schemeClr>
                </a:solidFill>
                <a:latin typeface="Times New Roman" panose="02020603050405020304" pitchFamily="18" charset="0"/>
                <a:cs typeface="Times New Roman" panose="02020603050405020304" pitchFamily="18" charset="0"/>
              </a:rPr>
              <a:t>Mission_Outcome</a:t>
            </a:r>
            <a:r>
              <a:rPr lang="en-US" sz="1700" dirty="0">
                <a:solidFill>
                  <a:schemeClr val="accent3">
                    <a:lumMod val="25000"/>
                  </a:schemeClr>
                </a:solidFill>
                <a:latin typeface="Times New Roman" panose="02020603050405020304" pitchFamily="18" charset="0"/>
                <a:cs typeface="Times New Roman" panose="02020603050405020304" pitchFamily="18" charset="0"/>
              </a:rPr>
              <a:t>", Count(*) AS total</a:t>
            </a:r>
          </a:p>
          <a:p>
            <a:pPr marL="0" indent="0">
              <a:lnSpc>
                <a:spcPct val="100000"/>
              </a:lnSpc>
              <a:spcBef>
                <a:spcPts val="1400"/>
              </a:spcBef>
              <a:buNone/>
            </a:pPr>
            <a:r>
              <a:rPr lang="en-US" sz="1700" dirty="0">
                <a:solidFill>
                  <a:schemeClr val="accent3">
                    <a:lumMod val="25000"/>
                  </a:schemeClr>
                </a:solidFill>
                <a:latin typeface="Times New Roman" panose="02020603050405020304" pitchFamily="18" charset="0"/>
                <a:cs typeface="Times New Roman" panose="02020603050405020304" pitchFamily="18" charset="0"/>
              </a:rPr>
              <a:t>FROM SPACEXTABLE</a:t>
            </a:r>
          </a:p>
          <a:p>
            <a:pPr marL="0" indent="0">
              <a:lnSpc>
                <a:spcPct val="100000"/>
              </a:lnSpc>
              <a:spcBef>
                <a:spcPts val="1400"/>
              </a:spcBef>
              <a:buNone/>
            </a:pPr>
            <a:r>
              <a:rPr lang="en-US" sz="1700" dirty="0">
                <a:solidFill>
                  <a:schemeClr val="accent3">
                    <a:lumMod val="25000"/>
                  </a:schemeClr>
                </a:solidFill>
                <a:latin typeface="Times New Roman" panose="02020603050405020304" pitchFamily="18" charset="0"/>
                <a:cs typeface="Times New Roman" panose="02020603050405020304" pitchFamily="18" charset="0"/>
              </a:rPr>
              <a:t>GROUP BY "</a:t>
            </a:r>
            <a:r>
              <a:rPr lang="en-US" sz="1700" dirty="0" err="1">
                <a:solidFill>
                  <a:schemeClr val="accent3">
                    <a:lumMod val="25000"/>
                  </a:schemeClr>
                </a:solidFill>
                <a:latin typeface="Times New Roman" panose="02020603050405020304" pitchFamily="18" charset="0"/>
                <a:cs typeface="Times New Roman" panose="02020603050405020304" pitchFamily="18" charset="0"/>
              </a:rPr>
              <a:t>Mission_Outcome</a:t>
            </a:r>
            <a:r>
              <a:rPr lang="en-US" sz="1700" dirty="0">
                <a:solidFill>
                  <a:schemeClr val="accent3">
                    <a:lumMod val="25000"/>
                  </a:schemeClr>
                </a:solidFill>
                <a:latin typeface="Times New Roman" panose="02020603050405020304" pitchFamily="18" charset="0"/>
                <a:cs typeface="Times New Roman" panose="02020603050405020304" pitchFamily="18" charset="0"/>
              </a:rPr>
              <a:t>”</a:t>
            </a:r>
          </a:p>
          <a:p>
            <a:pPr marL="0" indent="0">
              <a:lnSpc>
                <a:spcPct val="100000"/>
              </a:lnSpc>
              <a:spcBef>
                <a:spcPts val="1400"/>
              </a:spcBef>
              <a:buNone/>
            </a:pPr>
            <a:endParaRPr lang="en-US" sz="17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17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17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1700" dirty="0">
                <a:solidFill>
                  <a:schemeClr val="accent3">
                    <a:lumMod val="25000"/>
                  </a:schemeClr>
                </a:solidFill>
                <a:latin typeface="Times New Roman" panose="02020603050405020304" pitchFamily="18" charset="0"/>
                <a:cs typeface="Times New Roman" panose="02020603050405020304" pitchFamily="18" charset="0"/>
              </a:rPr>
              <a:t>Counts missions by outcome: 98 “Success,” 1 “Failure (in flight), plus a few rare/duplicate labels—overall high success, with a small labeling inconsistency.</a:t>
            </a:r>
          </a:p>
          <a:p>
            <a:pPr marL="0" indent="0">
              <a:lnSpc>
                <a:spcPct val="100000"/>
              </a:lnSpc>
              <a:spcBef>
                <a:spcPts val="1400"/>
              </a:spcBef>
              <a:buNone/>
            </a:pPr>
            <a:endParaRPr lang="en-US" sz="17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phone&#10;&#10;AI-generated content may be incorrect.">
            <a:extLst>
              <a:ext uri="{FF2B5EF4-FFF2-40B4-BE49-F238E27FC236}">
                <a16:creationId xmlns:a16="http://schemas.microsoft.com/office/drawing/2014/main" id="{CEF47357-DE19-9C04-4167-FF74C50E3673}"/>
              </a:ext>
            </a:extLst>
          </p:cNvPr>
          <p:cNvPicPr>
            <a:picLocks noChangeAspect="1"/>
          </p:cNvPicPr>
          <p:nvPr/>
        </p:nvPicPr>
        <p:blipFill>
          <a:blip r:embed="rId3"/>
          <a:stretch>
            <a:fillRect/>
          </a:stretch>
        </p:blipFill>
        <p:spPr>
          <a:xfrm>
            <a:off x="6415560" y="2017243"/>
            <a:ext cx="3784600" cy="21209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9816"/>
            <a:ext cx="9745589" cy="4867147"/>
          </a:xfrm>
          <a:prstGeom prst="rect">
            <a:avLst/>
          </a:prstGeom>
        </p:spPr>
        <p:txBody>
          <a:bodyPr>
            <a:normAutofit/>
          </a:bodyPr>
          <a:lstStyle/>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SELECT "</a:t>
            </a:r>
            <a:r>
              <a:rPr lang="en-US" sz="15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500" dirty="0">
                <a:solidFill>
                  <a:schemeClr val="accent3">
                    <a:lumMod val="25000"/>
                  </a:schemeClr>
                </a:solidFill>
                <a:latin typeface="Times New Roman" panose="02020603050405020304" pitchFamily="18" charset="0"/>
                <a:cs typeface="Times New Roman" panose="02020603050405020304" pitchFamily="18" charset="0"/>
              </a:rPr>
              <a:t>" FROM </a:t>
            </a:r>
          </a:p>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SPACEXTABLE</a:t>
            </a:r>
          </a:p>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WHERE "PAYLOAD_MASS__KG_" = (</a:t>
            </a:r>
          </a:p>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    SELECT MAX("PAYLOAD_MASS__KG_")</a:t>
            </a:r>
          </a:p>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    FROM SPACEXTABLE</a:t>
            </a:r>
          </a:p>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This query finds all boosters whose flights carried the maximum payload mass in the table; the list of F9 B5 variants returned means multiple launches share that same highest payload value, so they all appear.</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phone&#10;&#10;AI-generated content may be incorrect.">
            <a:extLst>
              <a:ext uri="{FF2B5EF4-FFF2-40B4-BE49-F238E27FC236}">
                <a16:creationId xmlns:a16="http://schemas.microsoft.com/office/drawing/2014/main" id="{D8717639-6A3E-FA39-8A48-EFEB8BD53DED}"/>
              </a:ext>
            </a:extLst>
          </p:cNvPr>
          <p:cNvPicPr>
            <a:picLocks noChangeAspect="1"/>
          </p:cNvPicPr>
          <p:nvPr/>
        </p:nvPicPr>
        <p:blipFill>
          <a:blip r:embed="rId3"/>
          <a:stretch>
            <a:fillRect/>
          </a:stretch>
        </p:blipFill>
        <p:spPr>
          <a:xfrm>
            <a:off x="6096000" y="1309816"/>
            <a:ext cx="1948249" cy="335283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846"/>
            <a:ext cx="10687961" cy="4879504"/>
          </a:xfrm>
          <a:prstGeom prst="rect">
            <a:avLst/>
          </a:prstGeom>
        </p:spPr>
        <p:txBody>
          <a:bodyPr lIns="91440" tIns="45720" rIns="91440" bIns="45720" anchor="t">
            <a:normAutofit/>
          </a:bodyPr>
          <a:lstStyle/>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SELECT </a:t>
            </a:r>
          </a:p>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  substr(Date, 6, 2) AS Month, </a:t>
            </a:r>
          </a:p>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  "Landing_Outcome", </a:t>
            </a:r>
          </a:p>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400" dirty="0">
                <a:solidFill>
                  <a:schemeClr val="accent3">
                    <a:lumMod val="25000"/>
                  </a:schemeClr>
                </a:solidFill>
                <a:latin typeface="Times New Roman" panose="02020603050405020304" pitchFamily="18" charset="0"/>
                <a:cs typeface="Times New Roman" panose="02020603050405020304" pitchFamily="18" charset="0"/>
              </a:rPr>
              <a:t>", </a:t>
            </a:r>
          </a:p>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Launch_Site</a:t>
            </a:r>
            <a:r>
              <a:rPr lang="en-US" sz="1400" dirty="0">
                <a:solidFill>
                  <a:schemeClr val="accent3">
                    <a:lumMod val="25000"/>
                  </a:schemeClr>
                </a:solidFill>
                <a:latin typeface="Times New Roman" panose="02020603050405020304" pitchFamily="18" charset="0"/>
                <a:cs typeface="Times New Roman" panose="02020603050405020304" pitchFamily="18" charset="0"/>
              </a:rPr>
              <a:t>"</a:t>
            </a:r>
          </a:p>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FROM SPACEXTABLE</a:t>
            </a:r>
          </a:p>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WHERE </a:t>
            </a:r>
          </a:p>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  substr(Date, 0, 5) = '2015' AND </a:t>
            </a:r>
          </a:p>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  "Landing_Outcome" LIKE '%failure%' AND </a:t>
            </a:r>
          </a:p>
          <a:p>
            <a:pPr marL="0" indent="0">
              <a:lnSpc>
                <a:spcPct val="100000"/>
              </a:lnSpc>
              <a:spcBef>
                <a:spcPts val="1400"/>
              </a:spcBef>
              <a:buNone/>
            </a:pPr>
            <a:r>
              <a:rPr lang="en-US" sz="1400" dirty="0">
                <a:solidFill>
                  <a:schemeClr val="accent3">
                    <a:lumMod val="25000"/>
                  </a:schemeClr>
                </a:solidFill>
                <a:latin typeface="Times New Roman" panose="02020603050405020304" pitchFamily="18" charset="0"/>
                <a:cs typeface="Times New Roman" panose="02020603050405020304" pitchFamily="18" charset="0"/>
              </a:rPr>
              <a:t>  "Landing_Outcome" LIKE '%drone%'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phone&#10;&#10;AI-generated content may be incorrect.">
            <a:extLst>
              <a:ext uri="{FF2B5EF4-FFF2-40B4-BE49-F238E27FC236}">
                <a16:creationId xmlns:a16="http://schemas.microsoft.com/office/drawing/2014/main" id="{61DAB5F5-2EC6-663B-7E36-211A07447E8F}"/>
              </a:ext>
            </a:extLst>
          </p:cNvPr>
          <p:cNvPicPr>
            <a:picLocks noChangeAspect="1"/>
          </p:cNvPicPr>
          <p:nvPr/>
        </p:nvPicPr>
        <p:blipFill>
          <a:blip r:embed="rId3"/>
          <a:stretch>
            <a:fillRect/>
          </a:stretch>
        </p:blipFill>
        <p:spPr>
          <a:xfrm>
            <a:off x="5318381" y="1970074"/>
            <a:ext cx="5197218" cy="1156185"/>
          </a:xfrm>
          <a:prstGeom prst="rect">
            <a:avLst/>
          </a:prstGeom>
        </p:spPr>
      </p:pic>
      <p:sp>
        <p:nvSpPr>
          <p:cNvPr id="8" name="TextBox 7">
            <a:extLst>
              <a:ext uri="{FF2B5EF4-FFF2-40B4-BE49-F238E27FC236}">
                <a16:creationId xmlns:a16="http://schemas.microsoft.com/office/drawing/2014/main" id="{2B5F5B53-E797-45D6-EBC4-4C04CA78ADE3}"/>
              </a:ext>
            </a:extLst>
          </p:cNvPr>
          <p:cNvSpPr txBox="1"/>
          <p:nvPr/>
        </p:nvSpPr>
        <p:spPr>
          <a:xfrm>
            <a:off x="5318381" y="3286821"/>
            <a:ext cx="5807676" cy="1400383"/>
          </a:xfrm>
          <a:prstGeom prst="rect">
            <a:avLst/>
          </a:prstGeom>
          <a:noFill/>
        </p:spPr>
        <p:txBody>
          <a:bodyPr wrap="square" rtlCol="0">
            <a:spAutoFit/>
          </a:bodyPr>
          <a:lstStyle/>
          <a:p>
            <a:r>
              <a:rPr lang="en-US" sz="1700" b="1" dirty="0">
                <a:latin typeface="Times New Roman" panose="02020603050405020304" pitchFamily="18" charset="0"/>
                <a:cs typeface="Times New Roman" panose="02020603050405020304" pitchFamily="18" charset="0"/>
              </a:rPr>
              <a:t>This query filters 2015 launches for drone-ship landing failures and lists the month, booster version, and site; the result shows two failures—Jan (01) and Apr (04) 2015—both F9 v1.1 at CCAFS LC-40.</a:t>
            </a:r>
          </a:p>
          <a:p>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48032"/>
            <a:ext cx="9745589" cy="4928931"/>
          </a:xfrm>
          <a:prstGeom prst="rect">
            <a:avLst/>
          </a:prstGeom>
        </p:spPr>
        <p:txBody>
          <a:bodyPr lIns="91440" tIns="45720" rIns="91440" bIns="45720" anchor="t"/>
          <a:lstStyle/>
          <a:p>
            <a:pPr>
              <a:lnSpc>
                <a:spcPct val="100000"/>
              </a:lnSpc>
              <a:spcBef>
                <a:spcPts val="1400"/>
              </a:spcBef>
            </a:pPr>
            <a:r>
              <a:rPr lang="en-US" sz="1500" dirty="0">
                <a:solidFill>
                  <a:schemeClr val="accent3">
                    <a:lumMod val="25000"/>
                  </a:schemeClr>
                </a:solidFill>
                <a:latin typeface="Times New Roman" panose="02020603050405020304" pitchFamily="18" charset="0"/>
                <a:cs typeface="Times New Roman" panose="02020603050405020304" pitchFamily="18" charset="0"/>
              </a:rPr>
              <a:t>SELECT</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"Landing_Outcome",</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COUNT(*) AS </a:t>
            </a:r>
            <a:r>
              <a:rPr lang="en-US" sz="1500" dirty="0" err="1">
                <a:solidFill>
                  <a:schemeClr val="accent3">
                    <a:lumMod val="25000"/>
                  </a:schemeClr>
                </a:solidFill>
                <a:latin typeface="Times New Roman" panose="02020603050405020304" pitchFamily="18" charset="0"/>
                <a:cs typeface="Times New Roman" panose="02020603050405020304" pitchFamily="18" charset="0"/>
              </a:rPr>
              <a:t>outcome_count</a:t>
            </a:r>
            <a:endParaRPr lang="en-US" sz="15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FROM SPACEXTABLE</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WHERE Date BETWEEN '2010-06-04' AND '2017-03-20'</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GROUP BY "Landing_Outcome"</a:t>
            </a:r>
          </a:p>
          <a:p>
            <a:pPr marL="0" indent="0">
              <a:lnSpc>
                <a:spcPct val="100000"/>
              </a:lnSpc>
              <a:spcBef>
                <a:spcPts val="1400"/>
              </a:spcBef>
              <a:buNone/>
            </a:pPr>
            <a:r>
              <a:rPr lang="en-US" sz="1500" dirty="0">
                <a:solidFill>
                  <a:schemeClr val="accent3">
                    <a:lumMod val="25000"/>
                  </a:schemeClr>
                </a:solidFill>
                <a:latin typeface="Times New Roman" panose="02020603050405020304" pitchFamily="18" charset="0"/>
                <a:cs typeface="Times New Roman" panose="02020603050405020304" pitchFamily="18" charset="0"/>
              </a:rPr>
              <a:t>ORDER BY </a:t>
            </a:r>
            <a:r>
              <a:rPr lang="en-US" sz="1500" dirty="0" err="1">
                <a:solidFill>
                  <a:schemeClr val="accent3">
                    <a:lumMod val="25000"/>
                  </a:schemeClr>
                </a:solidFill>
                <a:latin typeface="Times New Roman" panose="02020603050405020304" pitchFamily="18" charset="0"/>
                <a:cs typeface="Times New Roman" panose="02020603050405020304" pitchFamily="18" charset="0"/>
              </a:rPr>
              <a:t>outcome_count</a:t>
            </a:r>
            <a:r>
              <a:rPr lang="en-US" sz="1500" dirty="0">
                <a:solidFill>
                  <a:schemeClr val="accent3">
                    <a:lumMod val="25000"/>
                  </a:schemeClr>
                </a:solidFill>
                <a:latin typeface="Times New Roman" panose="02020603050405020304" pitchFamily="18" charset="0"/>
                <a:cs typeface="Times New Roman" panose="02020603050405020304" pitchFamily="18" charset="0"/>
              </a:rPr>
              <a:t> DESC</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AI-generated content may be incorrect.">
            <a:extLst>
              <a:ext uri="{FF2B5EF4-FFF2-40B4-BE49-F238E27FC236}">
                <a16:creationId xmlns:a16="http://schemas.microsoft.com/office/drawing/2014/main" id="{A21E81C4-BEF2-34B2-0F54-4CE04630F833}"/>
              </a:ext>
            </a:extLst>
          </p:cNvPr>
          <p:cNvPicPr>
            <a:picLocks noChangeAspect="1"/>
          </p:cNvPicPr>
          <p:nvPr/>
        </p:nvPicPr>
        <p:blipFill>
          <a:blip r:embed="rId3"/>
          <a:stretch>
            <a:fillRect/>
          </a:stretch>
        </p:blipFill>
        <p:spPr>
          <a:xfrm>
            <a:off x="5738170" y="1365311"/>
            <a:ext cx="4369657" cy="3413447"/>
          </a:xfrm>
          <a:prstGeom prst="rect">
            <a:avLst/>
          </a:prstGeom>
        </p:spPr>
      </p:pic>
      <p:sp>
        <p:nvSpPr>
          <p:cNvPr id="7" name="TextBox 6">
            <a:extLst>
              <a:ext uri="{FF2B5EF4-FFF2-40B4-BE49-F238E27FC236}">
                <a16:creationId xmlns:a16="http://schemas.microsoft.com/office/drawing/2014/main" id="{F86FDB5A-B8C7-7467-3724-D9936EE9BA0D}"/>
              </a:ext>
            </a:extLst>
          </p:cNvPr>
          <p:cNvSpPr txBox="1"/>
          <p:nvPr/>
        </p:nvSpPr>
        <p:spPr>
          <a:xfrm>
            <a:off x="770011" y="5066270"/>
            <a:ext cx="9757946" cy="1672253"/>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US" sz="1500" dirty="0">
                <a:solidFill>
                  <a:schemeClr val="accent3">
                    <a:lumMod val="25000"/>
                  </a:schemeClr>
                </a:solidFill>
                <a:latin typeface="Abadi" panose="020B0604020104020204" pitchFamily="34" charset="0"/>
              </a:rPr>
              <a:t>Counts and ranks landing outcomes between 2010-06-04 and 2017-03-20; results show “No attempt” is most common (10), followed by Success (drone ship) = 5, Failure (drone ship) = 5, Success (ground pad) = 3, etc.—i.e., many missions in that window didn’t attempt a landing, with a mix of successes and failures among attempts.</a:t>
            </a:r>
          </a:p>
          <a:p>
            <a:pPr>
              <a:spcBef>
                <a:spcPts val="1400"/>
              </a:spcBef>
            </a:pPr>
            <a:endParaRPr lang="en-US" sz="2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&lt;SpaceX Launch Sites &amp; Outcomes-Folium Overview&gt;</a:t>
            </a:r>
          </a:p>
        </p:txBody>
      </p:sp>
      <p:pic>
        <p:nvPicPr>
          <p:cNvPr id="11" name="Picture 10" descr="A map of the united states&#10;&#10;AI-generated content may be incorrect.">
            <a:extLst>
              <a:ext uri="{FF2B5EF4-FFF2-40B4-BE49-F238E27FC236}">
                <a16:creationId xmlns:a16="http://schemas.microsoft.com/office/drawing/2014/main" id="{48726615-37C0-7720-E3BE-73D9E3D6877A}"/>
              </a:ext>
            </a:extLst>
          </p:cNvPr>
          <p:cNvPicPr>
            <a:picLocks noChangeAspect="1"/>
          </p:cNvPicPr>
          <p:nvPr/>
        </p:nvPicPr>
        <p:blipFill>
          <a:blip r:embed="rId3"/>
          <a:stretch>
            <a:fillRect/>
          </a:stretch>
        </p:blipFill>
        <p:spPr>
          <a:xfrm>
            <a:off x="556033" y="1355345"/>
            <a:ext cx="6141008" cy="3699255"/>
          </a:xfrm>
          <a:prstGeom prst="rect">
            <a:avLst/>
          </a:prstGeom>
        </p:spPr>
      </p:pic>
      <p:sp>
        <p:nvSpPr>
          <p:cNvPr id="12" name="TextBox 11">
            <a:extLst>
              <a:ext uri="{FF2B5EF4-FFF2-40B4-BE49-F238E27FC236}">
                <a16:creationId xmlns:a16="http://schemas.microsoft.com/office/drawing/2014/main" id="{CC026907-2DA6-BFAE-FA4C-4D72FF4B68B3}"/>
              </a:ext>
            </a:extLst>
          </p:cNvPr>
          <p:cNvSpPr txBox="1"/>
          <p:nvPr/>
        </p:nvSpPr>
        <p:spPr>
          <a:xfrm>
            <a:off x="8039100" y="2120900"/>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29A71F11-AA3F-CF82-0A07-19FDB5834021}"/>
              </a:ext>
            </a:extLst>
          </p:cNvPr>
          <p:cNvSpPr txBox="1"/>
          <p:nvPr/>
        </p:nvSpPr>
        <p:spPr>
          <a:xfrm>
            <a:off x="6819900" y="1346200"/>
            <a:ext cx="5156200" cy="206210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Labeled site markers (orange text): VAFB SLC-4E (California) and KSC LC-39A / CCAFS SLC-40 (Florida).</a:t>
            </a:r>
          </a:p>
          <a:p>
            <a:pPr marL="285750" indent="-285750">
              <a:buFont typeface="Arial" panose="020B0604020202020204" pitchFamily="34" charset="0"/>
              <a:buChar char="•"/>
            </a:pPr>
            <a:r>
              <a:rPr lang="en-US" sz="1400" dirty="0"/>
              <a:t>All sites are on the coast so launches go over the ocean (safer) and ships can handle recoveries.</a:t>
            </a:r>
          </a:p>
          <a:p>
            <a:pPr marL="285750" indent="-285750">
              <a:buFont typeface="Arial" panose="020B0604020202020204" pitchFamily="34" charset="0"/>
              <a:buChar char="•"/>
            </a:pPr>
            <a:r>
              <a:rPr lang="en-US" sz="1400" dirty="0"/>
              <a:t>The three Florida pads (28.6°N) are closer to the equator; VAFB SLC-4E (34.6°N) is farther north.</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descr="A map with a group of green and red pointers&#10;&#10;AI-generated content may be incorrect.">
            <a:extLst>
              <a:ext uri="{FF2B5EF4-FFF2-40B4-BE49-F238E27FC236}">
                <a16:creationId xmlns:a16="http://schemas.microsoft.com/office/drawing/2014/main" id="{CEC7FB8C-4727-EB6E-2644-5A4E0469A577}"/>
              </a:ext>
            </a:extLst>
          </p:cNvPr>
          <p:cNvPicPr>
            <a:picLocks noGrp="1" noChangeAspect="1"/>
          </p:cNvPicPr>
          <p:nvPr>
            <p:ph idx="4294967295"/>
          </p:nvPr>
        </p:nvPicPr>
        <p:blipFill>
          <a:blip r:embed="rId4"/>
          <a:stretch>
            <a:fillRect/>
          </a:stretch>
        </p:blipFill>
        <p:spPr>
          <a:xfrm>
            <a:off x="912019" y="1493044"/>
            <a:ext cx="1319508" cy="1643856"/>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Outcomes by Site(Folium)&gt;</a:t>
            </a:r>
          </a:p>
        </p:txBody>
      </p:sp>
      <p:sp>
        <p:nvSpPr>
          <p:cNvPr id="6" name="TextBox 5">
            <a:extLst>
              <a:ext uri="{FF2B5EF4-FFF2-40B4-BE49-F238E27FC236}">
                <a16:creationId xmlns:a16="http://schemas.microsoft.com/office/drawing/2014/main" id="{9C4ABBC0-B6C1-C89C-78CA-5E7F3ECA8875}"/>
              </a:ext>
            </a:extLst>
          </p:cNvPr>
          <p:cNvSpPr txBox="1"/>
          <p:nvPr/>
        </p:nvSpPr>
        <p:spPr>
          <a:xfrm>
            <a:off x="2476500" y="1638300"/>
            <a:ext cx="3048000" cy="846386"/>
          </a:xfrm>
          <a:prstGeom prst="rect">
            <a:avLst/>
          </a:prstGeom>
          <a:noFill/>
        </p:spPr>
        <p:txBody>
          <a:bodyPr wrap="square" rtlCol="0">
            <a:spAutoFit/>
          </a:bodyPr>
          <a:lstStyle/>
          <a:p>
            <a:r>
              <a:rPr lang="en-US" sz="1300" b="1" dirty="0">
                <a:latin typeface="Times New Roman" panose="02020603050405020304" pitchFamily="18" charset="0"/>
                <a:cs typeface="Times New Roman" panose="02020603050405020304" pitchFamily="18" charset="0"/>
              </a:rPr>
              <a:t>KSC cluster</a:t>
            </a:r>
            <a:r>
              <a:rPr lang="en-US" sz="1300" dirty="0">
                <a:latin typeface="Times New Roman" panose="02020603050405020304" pitchFamily="18" charset="0"/>
                <a:cs typeface="Times New Roman" panose="02020603050405020304" pitchFamily="18" charset="0"/>
              </a:rPr>
              <a:t> = lots of launches, and most pins are green → mostly successful</a:t>
            </a:r>
            <a:r>
              <a:rPr lang="en-US" dirty="0"/>
              <a:t>.</a:t>
            </a:r>
          </a:p>
          <a:p>
            <a:endParaRPr lang="en-US" dirty="0"/>
          </a:p>
        </p:txBody>
      </p:sp>
      <p:pic>
        <p:nvPicPr>
          <p:cNvPr id="9" name="Picture 8" descr="A map with a group of pointers&#10;&#10;AI-generated content may be incorrect.">
            <a:extLst>
              <a:ext uri="{FF2B5EF4-FFF2-40B4-BE49-F238E27FC236}">
                <a16:creationId xmlns:a16="http://schemas.microsoft.com/office/drawing/2014/main" id="{4383E926-18AD-759C-FB0C-EB178069D867}"/>
              </a:ext>
            </a:extLst>
          </p:cNvPr>
          <p:cNvPicPr>
            <a:picLocks noChangeAspect="1"/>
          </p:cNvPicPr>
          <p:nvPr/>
        </p:nvPicPr>
        <p:blipFill>
          <a:blip r:embed="rId5"/>
          <a:stretch>
            <a:fillRect/>
          </a:stretch>
        </p:blipFill>
        <p:spPr>
          <a:xfrm>
            <a:off x="5861052" y="1358900"/>
            <a:ext cx="1385313" cy="1778000"/>
          </a:xfrm>
          <a:prstGeom prst="rect">
            <a:avLst/>
          </a:prstGeom>
        </p:spPr>
      </p:pic>
      <p:sp>
        <p:nvSpPr>
          <p:cNvPr id="11" name="TextBox 10">
            <a:extLst>
              <a:ext uri="{FF2B5EF4-FFF2-40B4-BE49-F238E27FC236}">
                <a16:creationId xmlns:a16="http://schemas.microsoft.com/office/drawing/2014/main" id="{B95BFC21-BDBA-A0B6-1654-76CC5EE04CF7}"/>
              </a:ext>
            </a:extLst>
          </p:cNvPr>
          <p:cNvSpPr txBox="1"/>
          <p:nvPr/>
        </p:nvSpPr>
        <p:spPr>
          <a:xfrm>
            <a:off x="7480300" y="1493044"/>
            <a:ext cx="4229100" cy="969496"/>
          </a:xfrm>
          <a:prstGeom prst="rect">
            <a:avLst/>
          </a:prstGeom>
          <a:noFill/>
        </p:spPr>
        <p:txBody>
          <a:bodyPr wrap="square" rtlCol="0">
            <a:spAutoFit/>
          </a:bodyPr>
          <a:lstStyle/>
          <a:p>
            <a:r>
              <a:rPr lang="en-US" sz="1300" dirty="0">
                <a:latin typeface="Times New Roman" panose="02020603050405020304" pitchFamily="18" charset="0"/>
                <a:cs typeface="Times New Roman" panose="02020603050405020304" pitchFamily="18" charset="0"/>
              </a:rPr>
              <a:t>CCAFS SLC-40: only 7 launches, with several red pins (failures) and fewer greens (successes) → mixed results and lower reliability here compared to KSC.</a:t>
            </a:r>
          </a:p>
          <a:p>
            <a:endParaRPr lang="en-US" dirty="0"/>
          </a:p>
        </p:txBody>
      </p:sp>
      <p:pic>
        <p:nvPicPr>
          <p:cNvPr id="13" name="Picture 12" descr="A map with a map and a map with a map and a map with a map and a map with a map and a map with a map and a map with a map and a map with&#10;&#10;AI-generated content may be incorrect.">
            <a:extLst>
              <a:ext uri="{FF2B5EF4-FFF2-40B4-BE49-F238E27FC236}">
                <a16:creationId xmlns:a16="http://schemas.microsoft.com/office/drawing/2014/main" id="{00B953D3-4354-71DA-7995-47CC4A32AD27}"/>
              </a:ext>
            </a:extLst>
          </p:cNvPr>
          <p:cNvPicPr>
            <a:picLocks noChangeAspect="1"/>
          </p:cNvPicPr>
          <p:nvPr/>
        </p:nvPicPr>
        <p:blipFill>
          <a:blip r:embed="rId6"/>
          <a:stretch>
            <a:fillRect/>
          </a:stretch>
        </p:blipFill>
        <p:spPr>
          <a:xfrm>
            <a:off x="843783" y="3296750"/>
            <a:ext cx="1387744" cy="1503850"/>
          </a:xfrm>
          <a:prstGeom prst="rect">
            <a:avLst/>
          </a:prstGeom>
        </p:spPr>
      </p:pic>
      <p:sp>
        <p:nvSpPr>
          <p:cNvPr id="14" name="TextBox 13">
            <a:extLst>
              <a:ext uri="{FF2B5EF4-FFF2-40B4-BE49-F238E27FC236}">
                <a16:creationId xmlns:a16="http://schemas.microsoft.com/office/drawing/2014/main" id="{A2242567-4044-9D17-072D-C3BFFF50FBCE}"/>
              </a:ext>
            </a:extLst>
          </p:cNvPr>
          <p:cNvSpPr txBox="1"/>
          <p:nvPr/>
        </p:nvSpPr>
        <p:spPr>
          <a:xfrm>
            <a:off x="2476500" y="3429000"/>
            <a:ext cx="2921000" cy="969496"/>
          </a:xfrm>
          <a:prstGeom prst="rect">
            <a:avLst/>
          </a:prstGeom>
          <a:noFill/>
        </p:spPr>
        <p:txBody>
          <a:bodyPr wrap="square" rtlCol="0">
            <a:spAutoFit/>
          </a:bodyPr>
          <a:lstStyle/>
          <a:p>
            <a:r>
              <a:rPr lang="en-US" sz="1300" dirty="0">
                <a:latin typeface="Times New Roman" panose="02020603050405020304" pitchFamily="18" charset="0"/>
                <a:cs typeface="Times New Roman" panose="02020603050405020304" pitchFamily="18" charset="0"/>
              </a:rPr>
              <a:t>CCAFS LC-40 (~26 launches): mostly failures (many red pins), only a few successes (greens).</a:t>
            </a:r>
          </a:p>
          <a:p>
            <a:endParaRPr lang="en-US" dirty="0"/>
          </a:p>
        </p:txBody>
      </p:sp>
      <p:pic>
        <p:nvPicPr>
          <p:cNvPr id="16" name="Picture 15" descr="A map with many points&#10;&#10;AI-generated content may be incorrect.">
            <a:extLst>
              <a:ext uri="{FF2B5EF4-FFF2-40B4-BE49-F238E27FC236}">
                <a16:creationId xmlns:a16="http://schemas.microsoft.com/office/drawing/2014/main" id="{CE1BDC4D-15A7-5590-C8B4-1DDD32A3837B}"/>
              </a:ext>
            </a:extLst>
          </p:cNvPr>
          <p:cNvPicPr>
            <a:picLocks noChangeAspect="1"/>
          </p:cNvPicPr>
          <p:nvPr/>
        </p:nvPicPr>
        <p:blipFill>
          <a:blip r:embed="rId7"/>
          <a:stretch>
            <a:fillRect/>
          </a:stretch>
        </p:blipFill>
        <p:spPr>
          <a:xfrm>
            <a:off x="5813497" y="3181247"/>
            <a:ext cx="1480422" cy="1465001"/>
          </a:xfrm>
          <a:prstGeom prst="rect">
            <a:avLst/>
          </a:prstGeom>
        </p:spPr>
      </p:pic>
      <p:sp>
        <p:nvSpPr>
          <p:cNvPr id="17" name="TextBox 16">
            <a:extLst>
              <a:ext uri="{FF2B5EF4-FFF2-40B4-BE49-F238E27FC236}">
                <a16:creationId xmlns:a16="http://schemas.microsoft.com/office/drawing/2014/main" id="{6230CFD7-5C26-25E9-4ADD-7198C759F5CA}"/>
              </a:ext>
            </a:extLst>
          </p:cNvPr>
          <p:cNvSpPr txBox="1"/>
          <p:nvPr/>
        </p:nvSpPr>
        <p:spPr>
          <a:xfrm>
            <a:off x="7480300" y="3296750"/>
            <a:ext cx="4229100" cy="769441"/>
          </a:xfrm>
          <a:prstGeom prst="rect">
            <a:avLst/>
          </a:prstGeom>
          <a:noFill/>
        </p:spPr>
        <p:txBody>
          <a:bodyPr wrap="square" rtlCol="0">
            <a:spAutoFit/>
          </a:bodyPr>
          <a:lstStyle/>
          <a:p>
            <a:r>
              <a:rPr lang="en-US" sz="1300" dirty="0">
                <a:latin typeface="Times New Roman" panose="02020603050405020304" pitchFamily="18" charset="0"/>
                <a:cs typeface="Times New Roman" panose="02020603050405020304" pitchFamily="18" charset="0"/>
              </a:rPr>
              <a:t>KSC LC-39A: mostly green pins with only a few red → high success rate at this pad compared to others.</a:t>
            </a:r>
          </a:p>
          <a:p>
            <a:endParaRPr lang="en-US" dirty="0"/>
          </a:p>
        </p:txBody>
      </p:sp>
      <p:pic>
        <p:nvPicPr>
          <p:cNvPr id="19" name="Picture 18" descr="A map with a group of points&#10;&#10;AI-generated content may be incorrect.">
            <a:extLst>
              <a:ext uri="{FF2B5EF4-FFF2-40B4-BE49-F238E27FC236}">
                <a16:creationId xmlns:a16="http://schemas.microsoft.com/office/drawing/2014/main" id="{5D404CB4-7373-1C77-E970-8D4113D503E3}"/>
              </a:ext>
            </a:extLst>
          </p:cNvPr>
          <p:cNvPicPr>
            <a:picLocks noChangeAspect="1"/>
          </p:cNvPicPr>
          <p:nvPr/>
        </p:nvPicPr>
        <p:blipFill>
          <a:blip r:embed="rId8"/>
          <a:stretch>
            <a:fillRect/>
          </a:stretch>
        </p:blipFill>
        <p:spPr>
          <a:xfrm>
            <a:off x="912019" y="4977912"/>
            <a:ext cx="1434084" cy="1503850"/>
          </a:xfrm>
          <a:prstGeom prst="rect">
            <a:avLst/>
          </a:prstGeom>
        </p:spPr>
      </p:pic>
      <p:sp>
        <p:nvSpPr>
          <p:cNvPr id="20" name="TextBox 19">
            <a:extLst>
              <a:ext uri="{FF2B5EF4-FFF2-40B4-BE49-F238E27FC236}">
                <a16:creationId xmlns:a16="http://schemas.microsoft.com/office/drawing/2014/main" id="{25012443-A70B-C8D1-52F4-A0B0586ED142}"/>
              </a:ext>
            </a:extLst>
          </p:cNvPr>
          <p:cNvSpPr txBox="1"/>
          <p:nvPr/>
        </p:nvSpPr>
        <p:spPr>
          <a:xfrm>
            <a:off x="2565400" y="5194300"/>
            <a:ext cx="2463800" cy="1169551"/>
          </a:xfrm>
          <a:prstGeom prst="rect">
            <a:avLst/>
          </a:prstGeom>
          <a:noFill/>
        </p:spPr>
        <p:txBody>
          <a:bodyPr wrap="square" rtlCol="0">
            <a:spAutoFit/>
          </a:bodyPr>
          <a:lstStyle/>
          <a:p>
            <a:r>
              <a:rPr lang="en-US" sz="1300" dirty="0">
                <a:latin typeface="Times New Roman" panose="02020603050405020304" pitchFamily="18" charset="0"/>
                <a:cs typeface="Times New Roman" panose="02020603050405020304" pitchFamily="18" charset="0"/>
              </a:rPr>
              <a:t>VAFB SLC-4E: about half green/half red → mixed results (lower success rate than the Florida pads).</a:t>
            </a:r>
          </a:p>
          <a:p>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descr="A map of a city&#10;&#10;AI-generated content may be incorrect.">
            <a:extLst>
              <a:ext uri="{FF2B5EF4-FFF2-40B4-BE49-F238E27FC236}">
                <a16:creationId xmlns:a16="http://schemas.microsoft.com/office/drawing/2014/main" id="{9AEC4CF0-6D57-0448-2059-00FDD2EB8A71}"/>
              </a:ext>
            </a:extLst>
          </p:cNvPr>
          <p:cNvPicPr>
            <a:picLocks noGrp="1" noChangeAspect="1"/>
          </p:cNvPicPr>
          <p:nvPr>
            <p:ph idx="4294967295"/>
          </p:nvPr>
        </p:nvPicPr>
        <p:blipFill>
          <a:blip r:embed="rId3"/>
          <a:stretch>
            <a:fillRect/>
          </a:stretch>
        </p:blipFill>
        <p:spPr>
          <a:xfrm>
            <a:off x="616722" y="1346836"/>
            <a:ext cx="4198784" cy="2082164"/>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 Proximity(Folium)&gt;</a:t>
            </a:r>
          </a:p>
        </p:txBody>
      </p:sp>
      <p:sp>
        <p:nvSpPr>
          <p:cNvPr id="9" name="TextBox 8">
            <a:extLst>
              <a:ext uri="{FF2B5EF4-FFF2-40B4-BE49-F238E27FC236}">
                <a16:creationId xmlns:a16="http://schemas.microsoft.com/office/drawing/2014/main" id="{706760C4-3629-C145-D6BD-05B81912F641}"/>
              </a:ext>
            </a:extLst>
          </p:cNvPr>
          <p:cNvSpPr txBox="1"/>
          <p:nvPr/>
        </p:nvSpPr>
        <p:spPr>
          <a:xfrm>
            <a:off x="773014" y="3572592"/>
            <a:ext cx="3886200" cy="1015663"/>
          </a:xfrm>
          <a:prstGeom prst="rect">
            <a:avLst/>
          </a:prstGeom>
          <a:noFill/>
        </p:spPr>
        <p:txBody>
          <a:bodyPr wrap="square" rtlCol="0">
            <a:spAutoFit/>
          </a:bodyPr>
          <a:lstStyle/>
          <a:p>
            <a:r>
              <a:rPr lang="en-US" sz="1400" dirty="0"/>
              <a:t>The pad is 0.95 km from the ocean, so rockets fly out over water, keeping people and cities safer—this is why launch sites are usually on the coast.</a:t>
            </a:r>
          </a:p>
          <a:p>
            <a:endParaRPr lang="en-US" dirty="0"/>
          </a:p>
        </p:txBody>
      </p:sp>
      <p:pic>
        <p:nvPicPr>
          <p:cNvPr id="11" name="Picture 10" descr="A map of a city&#10;&#10;AI-generated content may be incorrect.">
            <a:extLst>
              <a:ext uri="{FF2B5EF4-FFF2-40B4-BE49-F238E27FC236}">
                <a16:creationId xmlns:a16="http://schemas.microsoft.com/office/drawing/2014/main" id="{44E4C0BF-4C7A-A9DA-24A3-35BCC924EBD9}"/>
              </a:ext>
            </a:extLst>
          </p:cNvPr>
          <p:cNvPicPr>
            <a:picLocks noChangeAspect="1"/>
          </p:cNvPicPr>
          <p:nvPr/>
        </p:nvPicPr>
        <p:blipFill>
          <a:blip r:embed="rId4"/>
          <a:stretch>
            <a:fillRect/>
          </a:stretch>
        </p:blipFill>
        <p:spPr>
          <a:xfrm>
            <a:off x="5181398" y="1346837"/>
            <a:ext cx="4390195" cy="2082164"/>
          </a:xfrm>
          <a:prstGeom prst="rect">
            <a:avLst/>
          </a:prstGeom>
        </p:spPr>
      </p:pic>
      <p:sp>
        <p:nvSpPr>
          <p:cNvPr id="12" name="TextBox 11">
            <a:extLst>
              <a:ext uri="{FF2B5EF4-FFF2-40B4-BE49-F238E27FC236}">
                <a16:creationId xmlns:a16="http://schemas.microsoft.com/office/drawing/2014/main" id="{2D2109FA-8EBD-196E-FE7E-812F49BC70F9}"/>
              </a:ext>
            </a:extLst>
          </p:cNvPr>
          <p:cNvSpPr txBox="1"/>
          <p:nvPr/>
        </p:nvSpPr>
        <p:spPr>
          <a:xfrm>
            <a:off x="5088291" y="3572592"/>
            <a:ext cx="4483302" cy="800219"/>
          </a:xfrm>
          <a:prstGeom prst="rect">
            <a:avLst/>
          </a:prstGeom>
          <a:noFill/>
        </p:spPr>
        <p:txBody>
          <a:bodyPr wrap="square" rtlCol="0">
            <a:spAutoFit/>
          </a:bodyPr>
          <a:lstStyle/>
          <a:p>
            <a:r>
              <a:rPr lang="en-US" sz="1400" dirty="0">
                <a:latin typeface="Times New Roman" panose="02020603050405020304" pitchFamily="18" charset="0"/>
                <a:ea typeface="Tahoma" panose="020B0604030504040204" pitchFamily="34" charset="0"/>
                <a:cs typeface="Times New Roman" panose="02020603050405020304" pitchFamily="18" charset="0"/>
              </a:rPr>
              <a:t>The pad is 13 km from a highway—close enough for easy access, far enough to keep the public safely away.</a:t>
            </a:r>
          </a:p>
          <a:p>
            <a:endParaRPr lang="en-US" dirty="0"/>
          </a:p>
        </p:txBody>
      </p:sp>
      <p:pic>
        <p:nvPicPr>
          <p:cNvPr id="14" name="Picture 13" descr="A map of a city&#10;&#10;AI-generated content may be incorrect.">
            <a:extLst>
              <a:ext uri="{FF2B5EF4-FFF2-40B4-BE49-F238E27FC236}">
                <a16:creationId xmlns:a16="http://schemas.microsoft.com/office/drawing/2014/main" id="{49105C8E-C48D-4456-3412-3B32413BB54C}"/>
              </a:ext>
            </a:extLst>
          </p:cNvPr>
          <p:cNvPicPr>
            <a:picLocks noChangeAspect="1"/>
          </p:cNvPicPr>
          <p:nvPr/>
        </p:nvPicPr>
        <p:blipFill>
          <a:blip r:embed="rId5"/>
          <a:stretch>
            <a:fillRect/>
          </a:stretch>
        </p:blipFill>
        <p:spPr>
          <a:xfrm>
            <a:off x="770011" y="4372115"/>
            <a:ext cx="3213415" cy="2278098"/>
          </a:xfrm>
          <a:prstGeom prst="rect">
            <a:avLst/>
          </a:prstGeom>
        </p:spPr>
      </p:pic>
      <p:sp>
        <p:nvSpPr>
          <p:cNvPr id="15" name="TextBox 14">
            <a:extLst>
              <a:ext uri="{FF2B5EF4-FFF2-40B4-BE49-F238E27FC236}">
                <a16:creationId xmlns:a16="http://schemas.microsoft.com/office/drawing/2014/main" id="{1EE3C53F-FD02-EF0D-BAA7-27BC2777C041}"/>
              </a:ext>
            </a:extLst>
          </p:cNvPr>
          <p:cNvSpPr txBox="1"/>
          <p:nvPr/>
        </p:nvSpPr>
        <p:spPr>
          <a:xfrm>
            <a:off x="3983426" y="4588255"/>
            <a:ext cx="2874574" cy="1231106"/>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pad is 21 km from a railway far but workable: ship heavy gear by rail to a nearby hub, then truck it to the site.</a:t>
            </a:r>
          </a:p>
          <a:p>
            <a:endParaRPr lang="en-US" dirty="0"/>
          </a:p>
        </p:txBody>
      </p:sp>
      <p:pic>
        <p:nvPicPr>
          <p:cNvPr id="17" name="Picture 16" descr="A map of a city&#10;&#10;AI-generated content may be incorrect.">
            <a:extLst>
              <a:ext uri="{FF2B5EF4-FFF2-40B4-BE49-F238E27FC236}">
                <a16:creationId xmlns:a16="http://schemas.microsoft.com/office/drawing/2014/main" id="{23A31FD6-F59B-B696-4746-A6F18AF46516}"/>
              </a:ext>
            </a:extLst>
          </p:cNvPr>
          <p:cNvPicPr>
            <a:picLocks noChangeAspect="1"/>
          </p:cNvPicPr>
          <p:nvPr/>
        </p:nvPicPr>
        <p:blipFill>
          <a:blip r:embed="rId6"/>
          <a:stretch>
            <a:fillRect/>
          </a:stretch>
        </p:blipFill>
        <p:spPr>
          <a:xfrm>
            <a:off x="6911006" y="4254500"/>
            <a:ext cx="2275062" cy="2286000"/>
          </a:xfrm>
          <a:prstGeom prst="rect">
            <a:avLst/>
          </a:prstGeom>
        </p:spPr>
      </p:pic>
      <p:sp>
        <p:nvSpPr>
          <p:cNvPr id="18" name="TextBox 17">
            <a:extLst>
              <a:ext uri="{FF2B5EF4-FFF2-40B4-BE49-F238E27FC236}">
                <a16:creationId xmlns:a16="http://schemas.microsoft.com/office/drawing/2014/main" id="{876EAFBF-A200-B046-1ADA-6F0CE24082C8}"/>
              </a:ext>
            </a:extLst>
          </p:cNvPr>
          <p:cNvSpPr txBox="1"/>
          <p:nvPr/>
        </p:nvSpPr>
        <p:spPr>
          <a:xfrm>
            <a:off x="9372600" y="4588255"/>
            <a:ext cx="2565400" cy="1015663"/>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pad is 54 km from major cities on purpose, to keep people safe and cut noise.</a:t>
            </a: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descr="A pie chart with numbers and text&#10;&#10;AI-generated content may be incorrect.">
            <a:extLst>
              <a:ext uri="{FF2B5EF4-FFF2-40B4-BE49-F238E27FC236}">
                <a16:creationId xmlns:a16="http://schemas.microsoft.com/office/drawing/2014/main" id="{EB938A93-236D-BEAE-19C3-385DAD588269}"/>
              </a:ext>
            </a:extLst>
          </p:cNvPr>
          <p:cNvPicPr>
            <a:picLocks noGrp="1" noChangeAspect="1"/>
          </p:cNvPicPr>
          <p:nvPr>
            <p:ph idx="4294967295"/>
          </p:nvPr>
        </p:nvPicPr>
        <p:blipFill>
          <a:blip r:embed="rId3"/>
          <a:stretch>
            <a:fillRect/>
          </a:stretch>
        </p:blipFill>
        <p:spPr>
          <a:xfrm>
            <a:off x="770011" y="1368424"/>
            <a:ext cx="6468989" cy="3373581"/>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Successes by Site(Pie-All Sites)&gt;</a:t>
            </a:r>
          </a:p>
        </p:txBody>
      </p:sp>
      <p:sp>
        <p:nvSpPr>
          <p:cNvPr id="6" name="TextBox 5">
            <a:extLst>
              <a:ext uri="{FF2B5EF4-FFF2-40B4-BE49-F238E27FC236}">
                <a16:creationId xmlns:a16="http://schemas.microsoft.com/office/drawing/2014/main" id="{07512EA1-0F24-7B68-802A-8671018B9E77}"/>
              </a:ext>
            </a:extLst>
          </p:cNvPr>
          <p:cNvSpPr txBox="1"/>
          <p:nvPr/>
        </p:nvSpPr>
        <p:spPr>
          <a:xfrm>
            <a:off x="7327900" y="1368424"/>
            <a:ext cx="4724400" cy="1200329"/>
          </a:xfrm>
          <a:prstGeom prst="rect">
            <a:avLst/>
          </a:prstGeom>
          <a:noFill/>
        </p:spPr>
        <p:txBody>
          <a:bodyPr wrap="square" rtlCol="0">
            <a:spAutoFit/>
          </a:bodyPr>
          <a:lstStyle/>
          <a:p>
            <a:r>
              <a:rPr lang="en-US" b="1" dirty="0"/>
              <a:t>Florida sites (KSC LC-39A and CCAFS SLC-40) account for most successes; VAFB SLC-4E contributes fewer.</a:t>
            </a:r>
          </a:p>
          <a:p>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04160" y="1273370"/>
            <a:ext cx="10977930" cy="2779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a:t>
            </a:r>
            <a:r>
              <a:rPr lang="en-US" sz="2200" dirty="0">
                <a:solidFill>
                  <a:schemeClr val="tx1">
                    <a:lumMod val="95000"/>
                    <a:lumOff val="5000"/>
                  </a:schemeClr>
                </a:solidFill>
                <a:latin typeface="Abadi" panose="020B0604020104020204" pitchFamily="34" charset="0"/>
              </a:rPr>
              <a:t>context</a:t>
            </a:r>
          </a:p>
          <a:p>
            <a:pPr marL="0" indent="0">
              <a:spcBef>
                <a:spcPts val="1400"/>
              </a:spcBef>
              <a:buNone/>
            </a:pPr>
            <a:r>
              <a:rPr lang="en-US" sz="1700" dirty="0">
                <a:solidFill>
                  <a:schemeClr val="accent3">
                    <a:lumMod val="25000"/>
                  </a:schemeClr>
                </a:solidFill>
                <a:latin typeface="Times New Roman" panose="02020603050405020304" pitchFamily="18" charset="0"/>
                <a:cs typeface="Times New Roman" panose="02020603050405020304" pitchFamily="18" charset="0"/>
              </a:rPr>
              <a:t>We analyze Falcon-9 first-stage landing outcomes to understand what drives success (site, payload, geography) and to build simple tools that help planning and bidding decisions.</a:t>
            </a:r>
          </a:p>
          <a:p>
            <a:pPr marL="0" indent="0">
              <a:spcBef>
                <a:spcPts val="1400"/>
              </a:spcBef>
              <a:buNone/>
            </a:pPr>
            <a:r>
              <a:rPr lang="en-US" sz="1700" b="1" dirty="0">
                <a:solidFill>
                  <a:schemeClr val="accent3">
                    <a:lumMod val="25000"/>
                  </a:schemeClr>
                </a:solidFill>
                <a:latin typeface="Times New Roman" panose="02020603050405020304" pitchFamily="18" charset="0"/>
                <a:cs typeface="Times New Roman" panose="02020603050405020304" pitchFamily="18" charset="0"/>
              </a:rPr>
              <a:t>Data used:</a:t>
            </a:r>
            <a:r>
              <a:rPr lang="en-US" sz="1700" dirty="0">
                <a:solidFill>
                  <a:schemeClr val="accent3">
                    <a:lumMod val="25000"/>
                  </a:schemeClr>
                </a:solidFill>
                <a:latin typeface="Times New Roman" panose="02020603050405020304" pitchFamily="18" charset="0"/>
                <a:cs typeface="Times New Roman" panose="02020603050405020304" pitchFamily="18" charset="0"/>
              </a:rPr>
              <a:t> SpaceX course CSVs (spacex_launch_dash.csv, spacex_launch_geo.csv): Launch Site, Payload Mass (kg), Booster Version Category, Class(1,0) , site lat/long.</a:t>
            </a:r>
          </a:p>
          <a:p>
            <a:pPr marL="0" indent="0">
              <a:spcBef>
                <a:spcPts val="1400"/>
              </a:spcBef>
              <a:buNone/>
            </a:pPr>
            <a:r>
              <a:rPr lang="en-US" sz="1700" b="1" dirty="0">
                <a:solidFill>
                  <a:schemeClr val="accent3">
                    <a:lumMod val="25000"/>
                  </a:schemeClr>
                </a:solidFill>
                <a:latin typeface="Times New Roman" panose="02020603050405020304" pitchFamily="18" charset="0"/>
                <a:cs typeface="Times New Roman" panose="02020603050405020304" pitchFamily="18" charset="0"/>
              </a:rPr>
              <a:t>Approach</a:t>
            </a:r>
            <a:r>
              <a:rPr lang="en-US" sz="1700" dirty="0">
                <a:solidFill>
                  <a:schemeClr val="accent3">
                    <a:lumMod val="25000"/>
                  </a:schemeClr>
                </a:solidFill>
                <a:latin typeface="Times New Roman" panose="02020603050405020304" pitchFamily="18" charset="0"/>
                <a:cs typeface="Times New Roman" panose="02020603050405020304" pitchFamily="18" charset="0"/>
              </a:rPr>
              <a:t>: EDA (plots + SQL), Folium map, Plotly Dash, and classification models.</a:t>
            </a:r>
          </a:p>
          <a:p>
            <a:pPr marL="0" indent="0">
              <a:spcBef>
                <a:spcPts val="1400"/>
              </a:spcBef>
              <a:buNone/>
            </a:pPr>
            <a:endParaRPr lang="en-US" sz="1700" dirty="0">
              <a:solidFill>
                <a:schemeClr val="accent3">
                  <a:lumMod val="25000"/>
                </a:schemeClr>
              </a:solidFill>
              <a:latin typeface="Times New Roman" panose="02020603050405020304" pitchFamily="18" charset="0"/>
              <a:cs typeface="Times New Roman" panose="02020603050405020304" pitchFamily="18" charset="0"/>
            </a:endParaRPr>
          </a:p>
          <a:p>
            <a:pPr marL="0" indent="0">
              <a:spcBef>
                <a:spcPts val="1400"/>
              </a:spcBef>
              <a:buNone/>
            </a:pPr>
            <a:endParaRPr lang="en-US" sz="1700" dirty="0">
              <a:solidFill>
                <a:schemeClr val="accent3">
                  <a:lumMod val="25000"/>
                </a:schemeClr>
              </a:solidFill>
              <a:latin typeface="Times New Roman" panose="02020603050405020304" pitchFamily="18" charset="0"/>
              <a:cs typeface="Times New Roman" panose="02020603050405020304" pitchFamily="18" charset="0"/>
            </a:endParaRPr>
          </a:p>
          <a:p>
            <a:pPr marL="0" indent="0">
              <a:spcBef>
                <a:spcPts val="1400"/>
              </a:spcBef>
              <a:buNone/>
            </a:pPr>
            <a:endParaRPr lang="en-US" sz="1700" dirty="0">
              <a:solidFill>
                <a:schemeClr val="accent3">
                  <a:lumMod val="25000"/>
                </a:schemeClr>
              </a:solidFill>
              <a:latin typeface="Times New Roman" panose="02020603050405020304" pitchFamily="18" charset="0"/>
              <a:cs typeface="Times New Roman" panose="02020603050405020304" pitchFamily="18" charset="0"/>
            </a:endParaRPr>
          </a:p>
          <a:p>
            <a:pPr marL="0" indent="0">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941F7627-7B19-7229-2C48-5FE4148EE4D3}"/>
              </a:ext>
            </a:extLst>
          </p:cNvPr>
          <p:cNvSpPr txBox="1"/>
          <p:nvPr/>
        </p:nvSpPr>
        <p:spPr>
          <a:xfrm>
            <a:off x="505691" y="3602547"/>
            <a:ext cx="11076399" cy="4355038"/>
          </a:xfrm>
          <a:prstGeom prst="rect">
            <a:avLst/>
          </a:prstGeom>
          <a:noFill/>
        </p:spPr>
        <p:txBody>
          <a:bodyPr wrap="square" rtlCol="0">
            <a:spAutoFit/>
          </a:bodyPr>
          <a:lstStyle/>
          <a:p>
            <a:r>
              <a:rPr lang="en-US" sz="2200" dirty="0">
                <a:latin typeface="Abadi" panose="020B0604020104020204" pitchFamily="34" charset="0"/>
                <a:cs typeface="Times New Roman" panose="02020603050405020304" pitchFamily="18" charset="0"/>
              </a:rPr>
              <a:t>Problems you want to </a:t>
            </a:r>
            <a:r>
              <a:rPr lang="en-US" sz="2200" dirty="0">
                <a:solidFill>
                  <a:schemeClr val="tx1">
                    <a:lumMod val="95000"/>
                    <a:lumOff val="5000"/>
                  </a:schemeClr>
                </a:solidFill>
                <a:latin typeface="Abadi" panose="020B0604020104020204" pitchFamily="34" charset="0"/>
                <a:cs typeface="Times New Roman" panose="02020603050405020304" pitchFamily="18" charset="0"/>
              </a:rPr>
              <a:t>find</a:t>
            </a:r>
            <a:r>
              <a:rPr lang="en-US" sz="2200" dirty="0">
                <a:latin typeface="Abadi" panose="020B0604020104020204" pitchFamily="34" charset="0"/>
                <a:cs typeface="Times New Roman" panose="02020603050405020304" pitchFamily="18" charset="0"/>
              </a:rPr>
              <a:t> answers</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Which site has the largest successful launches?</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Which site has the highest launch success rate?</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Which payload range(s) has the highest launch success rate?</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Which payload range(s) has the lowest launch success rate?</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Which F9 Booster version (v1.0, v1.1, FT, B4, B5, etc.) has the highest launch success rate?</a:t>
            </a: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Which Model Performed the Best?</a:t>
            </a:r>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p>
          <a:p>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descr="A green and red pie chart&#10;&#10;AI-generated content may be incorrect.">
            <a:extLst>
              <a:ext uri="{FF2B5EF4-FFF2-40B4-BE49-F238E27FC236}">
                <a16:creationId xmlns:a16="http://schemas.microsoft.com/office/drawing/2014/main" id="{867A7DE1-E605-00E1-7A0F-3E070395542F}"/>
              </a:ext>
            </a:extLst>
          </p:cNvPr>
          <p:cNvPicPr>
            <a:picLocks noGrp="1" noChangeAspect="1"/>
          </p:cNvPicPr>
          <p:nvPr>
            <p:ph idx="4294967295"/>
          </p:nvPr>
        </p:nvPicPr>
        <p:blipFill>
          <a:blip r:embed="rId3"/>
          <a:stretch>
            <a:fillRect/>
          </a:stretch>
        </p:blipFill>
        <p:spPr>
          <a:xfrm>
            <a:off x="770011" y="1380967"/>
            <a:ext cx="6405489" cy="3681714"/>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&lt;Site With The Highest Success Rate &gt;</a:t>
            </a:r>
          </a:p>
        </p:txBody>
      </p:sp>
      <p:sp>
        <p:nvSpPr>
          <p:cNvPr id="6" name="TextBox 5">
            <a:extLst>
              <a:ext uri="{FF2B5EF4-FFF2-40B4-BE49-F238E27FC236}">
                <a16:creationId xmlns:a16="http://schemas.microsoft.com/office/drawing/2014/main" id="{A45B1372-DB3E-2E3E-11FC-5DECB623B9F5}"/>
              </a:ext>
            </a:extLst>
          </p:cNvPr>
          <p:cNvSpPr txBox="1"/>
          <p:nvPr/>
        </p:nvSpPr>
        <p:spPr>
          <a:xfrm>
            <a:off x="7264400" y="2228671"/>
            <a:ext cx="4648200" cy="1200329"/>
          </a:xfrm>
          <a:prstGeom prst="rect">
            <a:avLst/>
          </a:prstGeom>
          <a:noFill/>
        </p:spPr>
        <p:txBody>
          <a:bodyPr wrap="square" rtlCol="0">
            <a:spAutoFit/>
          </a:bodyPr>
          <a:lstStyle/>
          <a:p>
            <a:r>
              <a:rPr lang="en-US" b="1" dirty="0"/>
              <a:t>KSC LC-39A shows 77% successful launches (green) vs 23% failures (red)—a strong reliability profile for this pad.</a:t>
            </a:r>
          </a:p>
          <a:p>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descr="A screenshot of a graph&#10;&#10;AI-generated content may be incorrect.">
            <a:extLst>
              <a:ext uri="{FF2B5EF4-FFF2-40B4-BE49-F238E27FC236}">
                <a16:creationId xmlns:a16="http://schemas.microsoft.com/office/drawing/2014/main" id="{F485A8B3-9C7B-DEB6-5CA7-462874C90058}"/>
              </a:ext>
            </a:extLst>
          </p:cNvPr>
          <p:cNvPicPr>
            <a:picLocks noGrp="1" noChangeAspect="1"/>
          </p:cNvPicPr>
          <p:nvPr>
            <p:ph idx="4294967295"/>
          </p:nvPr>
        </p:nvPicPr>
        <p:blipFill>
          <a:blip r:embed="rId3"/>
          <a:stretch>
            <a:fillRect/>
          </a:stretch>
        </p:blipFill>
        <p:spPr>
          <a:xfrm>
            <a:off x="770011" y="1481931"/>
            <a:ext cx="5965024" cy="3166269"/>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&lt;Payload vs Outcome&gt;</a:t>
            </a:r>
          </a:p>
        </p:txBody>
      </p:sp>
      <p:sp>
        <p:nvSpPr>
          <p:cNvPr id="6" name="TextBox 5">
            <a:extLst>
              <a:ext uri="{FF2B5EF4-FFF2-40B4-BE49-F238E27FC236}">
                <a16:creationId xmlns:a16="http://schemas.microsoft.com/office/drawing/2014/main" id="{C5C1B84F-6B77-9D3C-F3EE-6BD62194AA63}"/>
              </a:ext>
            </a:extLst>
          </p:cNvPr>
          <p:cNvSpPr txBox="1"/>
          <p:nvPr/>
        </p:nvSpPr>
        <p:spPr>
          <a:xfrm>
            <a:off x="6934200" y="1358900"/>
            <a:ext cx="4648200" cy="304698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Overall success : 57%</a:t>
            </a:r>
            <a:r>
              <a:rPr lang="en-US" sz="1600" dirty="0"/>
              <a:t> (21 successes, 12 failures).</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t>Older boosters struggle:</a:t>
            </a:r>
            <a:r>
              <a:rPr lang="en-US" sz="1600" dirty="0"/>
              <a:t> many </a:t>
            </a:r>
            <a:r>
              <a:rPr lang="en-US" sz="1600" b="1" dirty="0"/>
              <a:t>v1.1 (blue)</a:t>
            </a:r>
            <a:r>
              <a:rPr lang="en-US" sz="1600" dirty="0"/>
              <a:t> failures, especially near </a:t>
            </a:r>
            <a:r>
              <a:rPr lang="en-US" sz="1600" b="1" dirty="0"/>
              <a:t>4000kg–4700kg</a:t>
            </a:r>
            <a:r>
              <a:rPr lang="en-US" sz="1600" dirty="0"/>
              <a:t>.</a:t>
            </a:r>
          </a:p>
          <a:p>
            <a:pPr marL="285750" indent="-285750">
              <a:buFont typeface="Arial" panose="020B0604020202020204" pitchFamily="34" charset="0"/>
              <a:buChar char="•"/>
            </a:pPr>
            <a:r>
              <a:rPr lang="en-US" sz="1600" b="1" dirty="0"/>
              <a:t>Newer boosters do better:</a:t>
            </a:r>
            <a:r>
              <a:rPr lang="en-US" sz="1600" dirty="0"/>
              <a:t> </a:t>
            </a:r>
            <a:r>
              <a:rPr lang="en-US" sz="1600" b="1" dirty="0"/>
              <a:t>Block 4 (green)</a:t>
            </a:r>
            <a:r>
              <a:rPr lang="en-US" sz="1600" dirty="0"/>
              <a:t> is mostly successful across the band; </a:t>
            </a:r>
            <a:r>
              <a:rPr lang="en-US" sz="1600" b="1" dirty="0"/>
              <a:t>Block 5 (purple)</a:t>
            </a:r>
            <a:r>
              <a:rPr lang="en-US" sz="1600" dirty="0"/>
              <a:t> shows success where it appears.</a:t>
            </a:r>
          </a:p>
          <a:p>
            <a:pPr marL="285750" indent="-285750">
              <a:buFont typeface="Arial" panose="020B0604020202020204" pitchFamily="34" charset="0"/>
              <a:buChar char="•"/>
            </a:pPr>
            <a:r>
              <a:rPr lang="en-US" sz="1600" dirty="0"/>
              <a:t>Pattern: as payload approaches the top of this range, failures rise for older versions, while newer versions maintain higher success.</a:t>
            </a:r>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D2526FAE-A3DC-03F2-5B4A-DC46E7B188E5}"/>
              </a:ext>
            </a:extLst>
          </p:cNvPr>
          <p:cNvGraphicFramePr/>
          <p:nvPr>
            <p:extLst>
              <p:ext uri="{D42A27DB-BD31-4B8C-83A1-F6EECF244321}">
                <p14:modId xmlns:p14="http://schemas.microsoft.com/office/powerpoint/2010/main" val="125187134"/>
              </p:ext>
            </p:extLst>
          </p:nvPr>
        </p:nvGraphicFramePr>
        <p:xfrm>
          <a:off x="522184" y="1471647"/>
          <a:ext cx="4722916" cy="45539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BC60AB15-F536-6145-9FDE-9099398D0E3A}"/>
              </a:ext>
            </a:extLst>
          </p:cNvPr>
          <p:cNvSpPr txBox="1"/>
          <p:nvPr/>
        </p:nvSpPr>
        <p:spPr>
          <a:xfrm>
            <a:off x="5613400" y="1471647"/>
            <a:ext cx="6057900"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t>Finding:</a:t>
            </a:r>
            <a:r>
              <a:rPr lang="en-US" sz="1600" dirty="0"/>
              <a:t> </a:t>
            </a:r>
            <a:r>
              <a:rPr lang="en-US" sz="1600" b="1" dirty="0"/>
              <a:t>Decision Tree</a:t>
            </a:r>
            <a:r>
              <a:rPr lang="en-US" sz="1600" dirty="0"/>
              <a:t> has the highest </a:t>
            </a:r>
            <a:r>
              <a:rPr lang="en-US" sz="1600" b="1" dirty="0"/>
              <a:t>CV accuracy (88.8%)</a:t>
            </a:r>
            <a:endParaRPr lang="en-US" sz="1600" dirty="0"/>
          </a:p>
          <a:p>
            <a:pPr marL="285750" indent="-285750">
              <a:buFont typeface="Arial" panose="020B0604020202020204" pitchFamily="34" charset="0"/>
              <a:buChar char="•"/>
            </a:pPr>
            <a:r>
              <a:rPr lang="en-US" b="1" dirty="0"/>
              <a:t>Test accuracy:</a:t>
            </a:r>
            <a:r>
              <a:rPr lang="en-US" dirty="0"/>
              <a:t> all models are </a:t>
            </a:r>
            <a:r>
              <a:rPr lang="en-US" b="1" dirty="0"/>
              <a:t>83.3%</a:t>
            </a:r>
            <a:r>
              <a:rPr lang="en-US" dirty="0"/>
              <a:t> (tie).</a:t>
            </a:r>
          </a:p>
          <a:p>
            <a:pPr marL="285750" indent="-285750">
              <a:buFont typeface="Arial" panose="020B0604020202020204" pitchFamily="34" charset="0"/>
              <a:buChar char="•"/>
            </a:pPr>
            <a:r>
              <a:rPr lang="en-US" dirty="0"/>
              <a:t>The Decision Tree looked best in practice (88.8%), but in the final match all models scored 83.3%, so none proved better in real use. That’s why we say the CV edge didn’t carry over—likely just normal variance or a small test set—so there’s no clear best model from accuracy alone.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AI-generated content may be incorrect.">
            <a:extLst>
              <a:ext uri="{FF2B5EF4-FFF2-40B4-BE49-F238E27FC236}">
                <a16:creationId xmlns:a16="http://schemas.microsoft.com/office/drawing/2014/main" id="{E409ACCD-15E6-4C66-B47E-25434DD51AAA}"/>
              </a:ext>
            </a:extLst>
          </p:cNvPr>
          <p:cNvPicPr>
            <a:picLocks noChangeAspect="1"/>
          </p:cNvPicPr>
          <p:nvPr/>
        </p:nvPicPr>
        <p:blipFill>
          <a:blip r:embed="rId3"/>
          <a:stretch>
            <a:fillRect/>
          </a:stretch>
        </p:blipFill>
        <p:spPr>
          <a:xfrm>
            <a:off x="527051" y="1450975"/>
            <a:ext cx="4565650" cy="3674791"/>
          </a:xfrm>
          <a:prstGeom prst="rect">
            <a:avLst/>
          </a:prstGeom>
        </p:spPr>
      </p:pic>
      <p:sp>
        <p:nvSpPr>
          <p:cNvPr id="6" name="TextBox 5">
            <a:extLst>
              <a:ext uri="{FF2B5EF4-FFF2-40B4-BE49-F238E27FC236}">
                <a16:creationId xmlns:a16="http://schemas.microsoft.com/office/drawing/2014/main" id="{1B4686F5-87E2-1228-1229-F4CA410CCC43}"/>
              </a:ext>
            </a:extLst>
          </p:cNvPr>
          <p:cNvSpPr txBox="1"/>
          <p:nvPr/>
        </p:nvSpPr>
        <p:spPr>
          <a:xfrm>
            <a:off x="5232400" y="1349375"/>
            <a:ext cx="6756400" cy="3600986"/>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TN (top-left = 3):</a:t>
            </a:r>
            <a:r>
              <a:rPr lang="en-US" sz="1400" dirty="0">
                <a:latin typeface="Times New Roman" panose="02020603050405020304" pitchFamily="18" charset="0"/>
                <a:cs typeface="Times New Roman" panose="02020603050405020304" pitchFamily="18" charset="0"/>
              </a:rPr>
              <a:t> correctly predicted </a:t>
            </a:r>
            <a:r>
              <a:rPr lang="en-US" sz="1400" b="1" dirty="0">
                <a:latin typeface="Times New Roman" panose="02020603050405020304" pitchFamily="18" charset="0"/>
                <a:cs typeface="Times New Roman" panose="02020603050405020304" pitchFamily="18" charset="0"/>
              </a:rPr>
              <a:t>did not land</a:t>
            </a:r>
            <a:r>
              <a:rPr lang="en-US" sz="1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400" b="1" dirty="0"/>
              <a:t>FP (top-right = 3):</a:t>
            </a:r>
            <a:r>
              <a:rPr lang="en-US" sz="1400" dirty="0"/>
              <a:t> predicted </a:t>
            </a:r>
            <a:r>
              <a:rPr lang="en-US" sz="1400" b="1" dirty="0"/>
              <a:t>land</a:t>
            </a:r>
            <a:r>
              <a:rPr lang="en-US" sz="1400" dirty="0"/>
              <a:t> but it </a:t>
            </a:r>
            <a:r>
              <a:rPr lang="en-US" sz="1400" b="1" dirty="0"/>
              <a:t>did not land</a:t>
            </a:r>
            <a:r>
              <a:rPr lang="en-US" sz="1400" dirty="0"/>
              <a:t> (false alarms).</a:t>
            </a:r>
          </a:p>
          <a:p>
            <a:pPr marL="285750" indent="-285750">
              <a:buFont typeface="Arial" panose="020B0604020202020204" pitchFamily="34" charset="0"/>
              <a:buChar char="•"/>
            </a:pPr>
            <a:r>
              <a:rPr lang="en-US" sz="1400" b="1" dirty="0"/>
              <a:t>FN (bottom-left = 0):</a:t>
            </a:r>
            <a:r>
              <a:rPr lang="en-US" sz="1400" dirty="0"/>
              <a:t> predicted </a:t>
            </a:r>
            <a:r>
              <a:rPr lang="en-US" sz="1400" b="1" dirty="0"/>
              <a:t>did not land</a:t>
            </a:r>
            <a:r>
              <a:rPr lang="en-US" sz="1400" dirty="0"/>
              <a:t> but it </a:t>
            </a:r>
            <a:r>
              <a:rPr lang="en-US" sz="1400" b="1" dirty="0"/>
              <a:t>landed</a:t>
            </a:r>
            <a:r>
              <a:rPr lang="en-US" sz="1400" dirty="0"/>
              <a:t> (missed successes) — </a:t>
            </a:r>
            <a:r>
              <a:rPr lang="en-US" sz="1400" b="1" dirty="0"/>
              <a:t>none</a:t>
            </a:r>
            <a:r>
              <a:rPr lang="en-US" sz="1400" dirty="0"/>
              <a:t>.</a:t>
            </a:r>
          </a:p>
          <a:p>
            <a:pPr marL="285750" indent="-285750">
              <a:buFont typeface="Arial" panose="020B0604020202020204" pitchFamily="34" charset="0"/>
              <a:buChar char="•"/>
            </a:pPr>
            <a:r>
              <a:rPr lang="en-US" sz="1400" b="1" dirty="0"/>
              <a:t>TP (bottom-right = 12):</a:t>
            </a:r>
            <a:r>
              <a:rPr lang="en-US" sz="1400" dirty="0"/>
              <a:t> correctly predicted </a:t>
            </a:r>
            <a:r>
              <a:rPr lang="en-US" sz="1400" b="1" dirty="0"/>
              <a:t>landed</a:t>
            </a:r>
            <a:r>
              <a:rPr lang="en-US" sz="1400" dirty="0"/>
              <a:t>.</a:t>
            </a:r>
          </a:p>
          <a:p>
            <a:endParaRPr lang="en-US" sz="1400" dirty="0">
              <a:latin typeface="Times New Roman" panose="02020603050405020304" pitchFamily="18" charset="0"/>
              <a:cs typeface="Times New Roman" panose="02020603050405020304" pitchFamily="18" charset="0"/>
            </a:endParaRPr>
          </a:p>
          <a:p>
            <a:r>
              <a:rPr lang="en-US" sz="1400" dirty="0"/>
              <a:t>Key metrics from these counts (out of 18 flights):</a:t>
            </a:r>
          </a:p>
          <a:p>
            <a:r>
              <a:rPr lang="en-US" sz="1400" b="1" dirty="0"/>
              <a:t>Accuracy:</a:t>
            </a:r>
            <a:r>
              <a:rPr lang="en-US" sz="1400" dirty="0"/>
              <a:t> (3+12)/18 = </a:t>
            </a:r>
            <a:r>
              <a:rPr lang="en-US" sz="1400" b="1" dirty="0"/>
              <a:t>83.3%</a:t>
            </a:r>
            <a:endParaRPr lang="en-US" sz="1400" dirty="0"/>
          </a:p>
          <a:p>
            <a:r>
              <a:rPr lang="en-US" sz="1400" b="1" dirty="0"/>
              <a:t>Recall/Sensitivity (landed):</a:t>
            </a:r>
            <a:r>
              <a:rPr lang="en-US" sz="1400" dirty="0"/>
              <a:t> 12/(12+0) = </a:t>
            </a:r>
            <a:r>
              <a:rPr lang="en-US" sz="1400" b="1" dirty="0"/>
              <a:t>100%</a:t>
            </a:r>
            <a:r>
              <a:rPr lang="en-US" sz="1400" dirty="0"/>
              <a:t> → it caught </a:t>
            </a:r>
            <a:r>
              <a:rPr lang="en-US" sz="1400" b="1" dirty="0"/>
              <a:t>every landing</a:t>
            </a:r>
            <a:r>
              <a:rPr lang="en-US" sz="1400" dirty="0"/>
              <a:t>.</a:t>
            </a:r>
          </a:p>
          <a:p>
            <a:r>
              <a:rPr lang="en-US" sz="1400" b="1" dirty="0"/>
              <a:t>Precision (landed):</a:t>
            </a:r>
            <a:r>
              <a:rPr lang="en-US" sz="1400" dirty="0"/>
              <a:t> 12/(12+3) = </a:t>
            </a:r>
            <a:r>
              <a:rPr lang="en-US" sz="1400" b="1" dirty="0"/>
              <a:t>80%</a:t>
            </a:r>
            <a:r>
              <a:rPr lang="en-US" sz="1400" dirty="0"/>
              <a:t> → some predicted landings were wrong.</a:t>
            </a:r>
          </a:p>
          <a:p>
            <a:r>
              <a:rPr lang="en-US" sz="1400" b="1" dirty="0"/>
              <a:t>Specificity (did not land):</a:t>
            </a:r>
            <a:r>
              <a:rPr lang="en-US" sz="1400" dirty="0"/>
              <a:t> 3/(3+3) = </a:t>
            </a:r>
            <a:r>
              <a:rPr lang="en-US" sz="1400" b="1" dirty="0"/>
              <a:t>50%</a:t>
            </a:r>
            <a:r>
              <a:rPr lang="en-US" sz="1400" dirty="0"/>
              <a:t> → weak at identifying failures.</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t>The model is </a:t>
            </a:r>
            <a:r>
              <a:rPr lang="en-US" sz="1400" b="1" dirty="0"/>
              <a:t>great at never missing a landing</a:t>
            </a:r>
            <a:r>
              <a:rPr lang="en-US" sz="1400" dirty="0"/>
              <a:t> (recall 100%) but </a:t>
            </a:r>
            <a:r>
              <a:rPr lang="en-US" sz="1400" b="1" dirty="0"/>
              <a:t>over-predicts landings</a:t>
            </a:r>
            <a:r>
              <a:rPr lang="en-US" sz="1400" dirty="0"/>
              <a:t>, misclassifying about half of the failures as successes.</a:t>
            </a:r>
          </a:p>
          <a:p>
            <a:endParaRPr lang="en-US" sz="1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416E1D3C-25FF-5E53-E61B-F06B307E985E}"/>
              </a:ext>
            </a:extLst>
          </p:cNvPr>
          <p:cNvSpPr txBox="1"/>
          <p:nvPr/>
        </p:nvSpPr>
        <p:spPr>
          <a:xfrm>
            <a:off x="647700" y="1384300"/>
            <a:ext cx="11290300" cy="901785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Launch Overview: </a:t>
            </a:r>
            <a:r>
              <a:rPr lang="en-US" sz="1600" dirty="0">
                <a:latin typeface="Times New Roman" panose="02020603050405020304" pitchFamily="18" charset="0"/>
                <a:cs typeface="Times New Roman" panose="02020603050405020304" pitchFamily="18" charset="0"/>
              </a:rPr>
              <a:t>CCAFS SLC-40 is the busiest pad, and it is reserved more for crew/heavy/complex payloads, ISS is the top orbit(21) by which NASA pays private companies like SPACEX to routinely fly missions to the ISS.</a:t>
            </a:r>
            <a:r>
              <a:rPr lang="en-US" sz="1600" dirty="0"/>
              <a:t>  All pads are coastal; at SLC-40 we measured </a:t>
            </a:r>
            <a:r>
              <a:rPr lang="en-US" sz="1600" b="1" dirty="0"/>
              <a:t>0.95 km</a:t>
            </a:r>
            <a:r>
              <a:rPr lang="en-US" sz="1600" dirty="0"/>
              <a:t> to the ocean, </a:t>
            </a:r>
            <a:r>
              <a:rPr lang="en-US" sz="1600" b="1" dirty="0"/>
              <a:t>13 km</a:t>
            </a:r>
            <a:r>
              <a:rPr lang="en-US" sz="1600" dirty="0"/>
              <a:t> to highway, </a:t>
            </a:r>
            <a:r>
              <a:rPr lang="en-US" sz="1600" b="1" dirty="0"/>
              <a:t>21 km</a:t>
            </a:r>
            <a:r>
              <a:rPr lang="en-US" sz="1600" dirty="0"/>
              <a:t> to rail, </a:t>
            </a:r>
            <a:r>
              <a:rPr lang="en-US" sz="1600" b="1" dirty="0"/>
              <a:t>54 km</a:t>
            </a:r>
            <a:r>
              <a:rPr lang="en-US" sz="1600" dirty="0"/>
              <a:t> to city—set up for safety and smooth operations.</a:t>
            </a:r>
          </a:p>
          <a:p>
            <a:pPr marL="285750" indent="-285750">
              <a:buFont typeface="Arial" panose="020B0604020202020204" pitchFamily="34" charset="0"/>
              <a:buChar char="•"/>
            </a:pPr>
            <a:r>
              <a:rPr lang="en-US" sz="1600" b="1" dirty="0"/>
              <a:t>Learning curve dominates:</a:t>
            </a:r>
            <a:r>
              <a:rPr lang="en-US" sz="1600" dirty="0"/>
              <a:t> Early failures clustered at CCAFS SLC-40  referencing  the(</a:t>
            </a:r>
            <a:r>
              <a:rPr lang="en-US" sz="1600" b="1" dirty="0"/>
              <a:t>Flight Number vs. Launch Site</a:t>
            </a:r>
            <a:r>
              <a:rPr lang="en-US" sz="1600" dirty="0"/>
              <a:t> scatter plot), success jumped after moving to </a:t>
            </a:r>
            <a:r>
              <a:rPr lang="en-US" sz="1600" b="1" dirty="0"/>
              <a:t>KSC LC-39A</a:t>
            </a:r>
            <a:r>
              <a:rPr lang="en-US" sz="1600" dirty="0"/>
              <a:t> and stayed high even after returning to CCAFS;  the yearly success rate rose to 90%</a:t>
            </a:r>
            <a:r>
              <a:rPr lang="en-US" sz="1600" b="1" dirty="0"/>
              <a:t> by 2019 </a:t>
            </a:r>
            <a:r>
              <a:rPr lang="en-US" sz="1600" dirty="0"/>
              <a:t>which shows experience &gt; site because If the pad were the main cause, success should have dropped again at CCAFS SLC-40, but it didn’t.</a:t>
            </a:r>
          </a:p>
          <a:p>
            <a:pPr marL="285750" indent="-285750">
              <a:buFont typeface="Arial" panose="020B0604020202020204" pitchFamily="34" charset="0"/>
              <a:buChar char="•"/>
            </a:pPr>
            <a:r>
              <a:rPr lang="en-US" sz="1600" b="1" dirty="0"/>
              <a:t>Payload “sweet spot” to target: 2.5–5 t</a:t>
            </a:r>
            <a:r>
              <a:rPr lang="en-US" sz="1600" dirty="0"/>
              <a:t> has </a:t>
            </a:r>
            <a:r>
              <a:rPr lang="en-US" sz="1600" b="1" dirty="0"/>
              <a:t>the best mix of rate and volume</a:t>
            </a:r>
            <a:r>
              <a:rPr lang="en-US" sz="1600" dirty="0"/>
              <a:t> → </a:t>
            </a:r>
            <a:r>
              <a:rPr lang="en-US" sz="1600" b="1" dirty="0"/>
              <a:t>12/21 successes (≈57%)</a:t>
            </a:r>
            <a:r>
              <a:rPr lang="en-US" sz="1600" dirty="0"/>
              <a:t>. The </a:t>
            </a:r>
            <a:r>
              <a:rPr lang="en-US" sz="1600" b="1" dirty="0"/>
              <a:t>7.5–10 t</a:t>
            </a:r>
            <a:r>
              <a:rPr lang="en-US" sz="1600" dirty="0"/>
              <a:t> band shows </a:t>
            </a:r>
            <a:r>
              <a:rPr lang="en-US" sz="1600" b="1" dirty="0"/>
              <a:t>60%</a:t>
            </a:r>
            <a:r>
              <a:rPr lang="en-US" sz="1600" dirty="0"/>
              <a:t>, but only </a:t>
            </a:r>
            <a:r>
              <a:rPr lang="en-US" sz="1600" b="1" dirty="0"/>
              <a:t>5 flights</a:t>
            </a:r>
            <a:r>
              <a:rPr lang="en-US" sz="1600" dirty="0"/>
              <a:t> (too small to rely on) very heavy payloads are rarer and riskier. Recommendation: </a:t>
            </a:r>
            <a:r>
              <a:rPr lang="en-US" sz="1600" b="1" dirty="0"/>
              <a:t>optimize bids in 2.5–5 t</a:t>
            </a:r>
            <a:r>
              <a:rPr lang="en-US" sz="1600" dirty="0"/>
              <a:t>.</a:t>
            </a:r>
          </a:p>
          <a:p>
            <a:pPr marL="285750" indent="-285750">
              <a:buFont typeface="Arial" panose="020B0604020202020204" pitchFamily="34" charset="0"/>
              <a:buChar char="•"/>
            </a:pPr>
            <a:r>
              <a:rPr lang="en-US" sz="1600" dirty="0"/>
              <a:t>Upgrades pay off (vehicle effect): In the 2.5–5t range, older v1.1 shows more failures near the heavy end, while Block 4/5 maintain higher success. For heavier missions, assign Block 5 when possible.</a:t>
            </a:r>
          </a:p>
          <a:p>
            <a:pPr marL="285750" indent="-285750">
              <a:buFont typeface="Arial" panose="020B0604020202020204" pitchFamily="34" charset="0"/>
              <a:buChar char="•"/>
            </a:pPr>
            <a:r>
              <a:rPr lang="en-US" sz="1600" b="1" dirty="0"/>
              <a:t>Prediction Takeaway</a:t>
            </a:r>
            <a:r>
              <a:rPr lang="en-US" sz="1600" dirty="0"/>
              <a:t>:  Simple features (one-hot + scaled) let four models reach 83.3% test accuracy (tie); Test set had </a:t>
            </a:r>
            <a:r>
              <a:rPr lang="en-US" sz="1600" b="1" dirty="0"/>
              <a:t>18 flights</a:t>
            </a:r>
            <a:r>
              <a:rPr lang="en-US" sz="1600" dirty="0"/>
              <a:t>. The models all got </a:t>
            </a:r>
            <a:r>
              <a:rPr lang="en-US" sz="1600" b="1" dirty="0"/>
              <a:t>15/18 right</a:t>
            </a:r>
            <a:r>
              <a:rPr lang="en-US" sz="1600" dirty="0"/>
              <a:t> → 83.3%. With so few cases, it’s easy for different models to tie on accuracy. Best confusion matrix: On those 18 flights: </a:t>
            </a:r>
            <a:r>
              <a:rPr lang="en-US" sz="1600" b="1" dirty="0"/>
              <a:t>12 were real landings</a:t>
            </a:r>
            <a:r>
              <a:rPr lang="en-US" sz="1600" dirty="0"/>
              <a:t> → the model </a:t>
            </a:r>
            <a:r>
              <a:rPr lang="en-US" sz="1600" b="1" dirty="0"/>
              <a:t>caught all 12</a:t>
            </a:r>
            <a:r>
              <a:rPr lang="en-US" sz="1600" dirty="0"/>
              <a:t> as “land” → </a:t>
            </a:r>
            <a:r>
              <a:rPr lang="en-US" sz="1600" b="1" dirty="0"/>
              <a:t>Recall = 100%</a:t>
            </a:r>
            <a:r>
              <a:rPr lang="en-US" sz="1600" dirty="0"/>
              <a:t> for “land”(it never missed a true landing),</a:t>
            </a:r>
            <a:r>
              <a:rPr lang="en-US" sz="1600" b="1" dirty="0"/>
              <a:t> 6 were real non-landings</a:t>
            </a:r>
            <a:r>
              <a:rPr lang="en-US" sz="1600" dirty="0"/>
              <a:t> → it only called </a:t>
            </a:r>
            <a:r>
              <a:rPr lang="en-US" sz="1600" b="1" dirty="0"/>
              <a:t>3</a:t>
            </a:r>
            <a:r>
              <a:rPr lang="en-US" sz="1600" dirty="0"/>
              <a:t> correctly as “no land” and </a:t>
            </a:r>
            <a:r>
              <a:rPr lang="en-US" sz="1600" b="1" dirty="0"/>
              <a:t>mistook 3</a:t>
            </a:r>
            <a:r>
              <a:rPr lang="en-US" sz="1600" dirty="0"/>
              <a:t> as land → </a:t>
            </a:r>
            <a:r>
              <a:rPr lang="en-US" sz="1600" b="1" dirty="0"/>
              <a:t>Specificity = 3/6 = 50%(</a:t>
            </a:r>
            <a:r>
              <a:rPr lang="en-US" sz="1600" dirty="0"/>
              <a:t>it had </a:t>
            </a:r>
            <a:r>
              <a:rPr lang="en-US" sz="1600" b="1" dirty="0"/>
              <a:t>3 false alarms</a:t>
            </a:r>
            <a:r>
              <a:rPr lang="en-US" sz="1600" dirty="0"/>
              <a:t> (“land” when it didn’t)). The data is </a:t>
            </a:r>
            <a:r>
              <a:rPr lang="en-US" sz="1600" b="1" dirty="0"/>
              <a:t>imbalanced</a:t>
            </a:r>
            <a:r>
              <a:rPr lang="en-US" sz="1600" dirty="0"/>
              <a:t> (12 landings vs 6 non-landings), and the model is leaning toward predicting </a:t>
            </a:r>
            <a:r>
              <a:rPr lang="en-US" sz="1600" b="1" dirty="0"/>
              <a:t>“land”</a:t>
            </a:r>
            <a:r>
              <a:rPr lang="en-US" sz="1600" dirty="0"/>
              <a:t> to avoid missing real landings.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1BB4C36-936D-E7B2-F06F-BE8D41FE09F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663D6F-D957-24CD-9747-1F356C4B0610}"/>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55D84105-C855-B395-133C-3E45B4C003DB}"/>
              </a:ext>
            </a:extLst>
          </p:cNvPr>
          <p:cNvSpPr>
            <a:spLocks noGrp="1"/>
          </p:cNvSpPr>
          <p:nvPr>
            <p:ph sz="half" idx="4294967295"/>
          </p:nvPr>
        </p:nvSpPr>
        <p:spPr>
          <a:xfrm>
            <a:off x="734028" y="1333500"/>
            <a:ext cx="10551583" cy="4877360"/>
          </a:xfrm>
          <a:prstGeom prst="rect">
            <a:avLst/>
          </a:prstGeom>
        </p:spPr>
        <p:txBody>
          <a:bodyPr>
            <a:normAutofit/>
          </a:bodyPr>
          <a:lstStyle/>
          <a:p>
            <a:r>
              <a:rPr lang="en-US" sz="1500" b="1" dirty="0">
                <a:latin typeface="Times New Roman" panose="02020603050405020304" pitchFamily="18" charset="0"/>
                <a:cs typeface="Times New Roman" panose="02020603050405020304" pitchFamily="18" charset="0"/>
              </a:rPr>
              <a:t>Data &amp; prep (quick facts):</a:t>
            </a:r>
            <a:r>
              <a:rPr lang="en-US" sz="1500" dirty="0">
                <a:latin typeface="Times New Roman" panose="02020603050405020304" pitchFamily="18" charset="0"/>
                <a:cs typeface="Times New Roman" panose="02020603050405020304" pitchFamily="18" charset="0"/>
              </a:rPr>
              <a:t> 90+ Falcon-9 rows → one-hot + scaled features; target = </a:t>
            </a:r>
            <a:r>
              <a:rPr lang="en-US" sz="1500" b="1" dirty="0">
                <a:latin typeface="Times New Roman" panose="02020603050405020304" pitchFamily="18" charset="0"/>
                <a:cs typeface="Times New Roman" panose="02020603050405020304" pitchFamily="18" charset="0"/>
              </a:rPr>
              <a:t>Class</a:t>
            </a:r>
            <a:r>
              <a:rPr lang="en-US" sz="1500" dirty="0">
                <a:latin typeface="Times New Roman" panose="02020603050405020304" pitchFamily="18" charset="0"/>
                <a:cs typeface="Times New Roman" panose="02020603050405020304" pitchFamily="18" charset="0"/>
              </a:rPr>
              <a:t>; split </a:t>
            </a:r>
            <a:r>
              <a:rPr lang="en-US" sz="1500" b="1" dirty="0">
                <a:latin typeface="Times New Roman" panose="02020603050405020304" pitchFamily="18" charset="0"/>
                <a:cs typeface="Times New Roman" panose="02020603050405020304" pitchFamily="18" charset="0"/>
              </a:rPr>
              <a:t>80/20</a:t>
            </a:r>
            <a:r>
              <a:rPr lang="en-US" sz="1500" dirty="0">
                <a:latin typeface="Times New Roman" panose="02020603050405020304" pitchFamily="18" charset="0"/>
                <a:cs typeface="Times New Roman" panose="02020603050405020304" pitchFamily="18" charset="0"/>
              </a:rPr>
              <a:t> (seed=2),</a:t>
            </a:r>
            <a:r>
              <a:rPr lang="en-US" sz="1600" b="1" dirty="0"/>
              <a:t> Train = 72, Test = 18.</a:t>
            </a:r>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Modules and Libraries Used</a:t>
            </a:r>
          </a:p>
          <a:p>
            <a:pPr marL="342900" indent="-342900">
              <a:buFont typeface="+mj-lt"/>
              <a:buAutoNum type="arabicPeriod"/>
            </a:pPr>
            <a:r>
              <a:rPr lang="en-US" sz="1600" b="1" dirty="0"/>
              <a:t>Data </a:t>
            </a:r>
            <a:r>
              <a:rPr lang="en-US" sz="1600" b="1" dirty="0" err="1"/>
              <a:t>wrangling:</a:t>
            </a:r>
            <a:r>
              <a:rPr lang="en-US" sz="1600" dirty="0" err="1"/>
              <a:t>pandas</a:t>
            </a:r>
            <a:r>
              <a:rPr lang="en-US" sz="1600" dirty="0"/>
              <a:t>, </a:t>
            </a:r>
            <a:r>
              <a:rPr lang="en-US" sz="1600" dirty="0" err="1"/>
              <a:t>numpy</a:t>
            </a:r>
            <a:endParaRPr lang="en-US" sz="1600" dirty="0"/>
          </a:p>
          <a:p>
            <a:pPr marL="342900" indent="-342900">
              <a:buFont typeface="+mj-lt"/>
              <a:buAutoNum type="arabicPeriod"/>
            </a:pPr>
            <a:r>
              <a:rPr lang="en-US" sz="1600" b="1" dirty="0"/>
              <a:t>Static charts (EDA): </a:t>
            </a:r>
            <a:r>
              <a:rPr lang="en-US" sz="1600" dirty="0" err="1"/>
              <a:t>matplotlib.pyplot</a:t>
            </a:r>
            <a:r>
              <a:rPr lang="en-US" sz="1600" dirty="0"/>
              <a:t> (</a:t>
            </a:r>
            <a:r>
              <a:rPr lang="en-US" sz="1600" dirty="0" err="1"/>
              <a:t>plt</a:t>
            </a:r>
            <a:r>
              <a:rPr lang="en-US" sz="1600" dirty="0"/>
              <a:t>), seaborn (e.g., </a:t>
            </a:r>
            <a:r>
              <a:rPr lang="en-US" sz="1600" dirty="0" err="1"/>
              <a:t>catplot</a:t>
            </a:r>
            <a:r>
              <a:rPr lang="en-US" sz="1600" dirty="0"/>
              <a:t>)</a:t>
            </a:r>
          </a:p>
          <a:p>
            <a:pPr marL="342900" indent="-342900">
              <a:buFont typeface="+mj-lt"/>
              <a:buAutoNum type="arabicPeriod"/>
            </a:pPr>
            <a:r>
              <a:rPr lang="en-US" sz="1600" b="1" dirty="0"/>
              <a:t>Interactive charts &amp; app: </a:t>
            </a:r>
            <a:r>
              <a:rPr lang="en-US" sz="1600" dirty="0" err="1"/>
              <a:t>plotly.express</a:t>
            </a:r>
            <a:r>
              <a:rPr lang="en-US" sz="1600" dirty="0"/>
              <a:t> (</a:t>
            </a:r>
            <a:r>
              <a:rPr lang="en-US" sz="1600" dirty="0" err="1"/>
              <a:t>px</a:t>
            </a:r>
            <a:r>
              <a:rPr lang="en-US" sz="1600" dirty="0"/>
              <a:t>), dash (and from dash import dcc, html)</a:t>
            </a:r>
          </a:p>
          <a:p>
            <a:pPr marL="342900" indent="-342900">
              <a:buFont typeface="+mj-lt"/>
              <a:buAutoNum type="arabicPeriod"/>
            </a:pPr>
            <a:r>
              <a:rPr lang="en-US" sz="1600" b="1" dirty="0"/>
              <a:t>Maps: </a:t>
            </a:r>
            <a:r>
              <a:rPr lang="en-US" sz="1600" dirty="0"/>
              <a:t>folium, </a:t>
            </a:r>
            <a:r>
              <a:rPr lang="en-US" sz="1600" dirty="0" err="1"/>
              <a:t>folium.plugins</a:t>
            </a:r>
            <a:r>
              <a:rPr lang="en-US" sz="1600" dirty="0"/>
              <a:t> → MarkerCluster, </a:t>
            </a:r>
            <a:r>
              <a:rPr lang="en-US" sz="1600" dirty="0" err="1"/>
              <a:t>MousePosition</a:t>
            </a:r>
            <a:r>
              <a:rPr lang="en-US" sz="1600" dirty="0"/>
              <a:t>, </a:t>
            </a:r>
            <a:r>
              <a:rPr lang="en-US" sz="1600" dirty="0" err="1"/>
              <a:t>folium.features</a:t>
            </a:r>
            <a:r>
              <a:rPr lang="en-US" sz="1600" dirty="0"/>
              <a:t> → DivIcon, (and basic Folium layers like Circle, Marker, PolyLine).</a:t>
            </a:r>
          </a:p>
          <a:p>
            <a:pPr marL="342900" indent="-342900">
              <a:buFont typeface="+mj-lt"/>
              <a:buAutoNum type="arabicPeriod"/>
            </a:pPr>
            <a:r>
              <a:rPr lang="en-US" sz="1600" b="1" dirty="0"/>
              <a:t>Machine learning (scikit-learn)</a:t>
            </a:r>
            <a:endParaRPr lang="en-US" sz="1600" dirty="0"/>
          </a:p>
          <a:p>
            <a:pPr marL="342900" indent="-342900">
              <a:buFont typeface="+mj-lt"/>
              <a:buAutoNum type="arabicPeriod"/>
            </a:pPr>
            <a:r>
              <a:rPr lang="en-US" sz="1600" b="1" dirty="0"/>
              <a:t>SQL: </a:t>
            </a:r>
            <a:r>
              <a:rPr lang="en-US" sz="1600" dirty="0" err="1"/>
              <a:t>IPython</a:t>
            </a:r>
            <a:r>
              <a:rPr lang="en-US" sz="1600" dirty="0"/>
              <a:t> SQL magic: </a:t>
            </a:r>
            <a:r>
              <a:rPr lang="en-US" sz="1600" dirty="0" err="1"/>
              <a:t>ipython-sql</a:t>
            </a:r>
            <a:r>
              <a:rPr lang="en-US" sz="1600" dirty="0"/>
              <a:t> (the %%</a:t>
            </a:r>
            <a:r>
              <a:rPr lang="en-US" sz="1600" dirty="0" err="1"/>
              <a:t>sql</a:t>
            </a:r>
            <a:r>
              <a:rPr lang="en-US" sz="1600" dirty="0"/>
              <a:t> cells), SQLite as the engine (e.g., </a:t>
            </a:r>
            <a:r>
              <a:rPr lang="en-US" sz="1600" dirty="0" err="1"/>
              <a:t>sqlite</a:t>
            </a:r>
            <a:r>
              <a:rPr lang="en-US" sz="1600" dirty="0"/>
              <a:t>:///my_data1.db)</a:t>
            </a:r>
          </a:p>
          <a:p>
            <a:pPr marL="342900" indent="-342900">
              <a:buFont typeface="+mj-lt"/>
              <a:buAutoNum type="arabicPeriod"/>
            </a:pPr>
            <a:endParaRPr lang="en-US" sz="1600" dirty="0"/>
          </a:p>
          <a:p>
            <a:pPr marL="0" indent="0">
              <a:buNone/>
            </a:pPr>
            <a:r>
              <a:rPr lang="en-US" sz="1600" dirty="0"/>
              <a:t>Github Link for the Notebook:  https://github.com/taiwotjohn13/SPACEXPROJECT/tree/main	</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0" indent="0">
              <a:buNone/>
            </a:pPr>
            <a:endParaRPr lang="en-US" sz="1600" dirty="0"/>
          </a:p>
          <a:p>
            <a:pPr marL="0" indent="0">
              <a:buNone/>
            </a:pPr>
            <a:endParaRPr lang="en-US" sz="1600" dirty="0"/>
          </a:p>
          <a:p>
            <a:pPr marL="0" indent="0">
              <a:buNone/>
            </a:pPr>
            <a:endParaRPr lang="en-US" sz="1500" dirty="0">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CB41E040-B561-CB5F-ABF5-6DC3BF8A064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436646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TextBox 5">
            <a:extLst>
              <a:ext uri="{FF2B5EF4-FFF2-40B4-BE49-F238E27FC236}">
                <a16:creationId xmlns:a16="http://schemas.microsoft.com/office/drawing/2014/main" id="{D3D8E530-D2FD-2DFD-4559-463B102DC233}"/>
              </a:ext>
            </a:extLst>
          </p:cNvPr>
          <p:cNvSpPr txBox="1"/>
          <p:nvPr/>
        </p:nvSpPr>
        <p:spPr>
          <a:xfrm>
            <a:off x="734028" y="1445742"/>
            <a:ext cx="10687961" cy="4493538"/>
          </a:xfrm>
          <a:prstGeom prst="rect">
            <a:avLst/>
          </a:prstGeom>
          <a:noFill/>
        </p:spPr>
        <p:txBody>
          <a:bodyPr wrap="square" rtlCol="0">
            <a:spAutoFit/>
          </a:bodyPr>
          <a:lstStyle/>
          <a:p>
            <a:pPr marL="285750" indent="-285750">
              <a:buFont typeface="Arial" panose="020B0604020202020204" pitchFamily="34" charset="0"/>
              <a:buChar char="•"/>
            </a:pPr>
            <a:r>
              <a:rPr lang="en-US" sz="2000" dirty="0"/>
              <a:t>Collected SpaceX launch records via REST API + Wikipedia web-scrape; cleaned &amp; merged on flight/date to keep Launch Site, Payload Mass (kg), Orbit, Booster, and landing Class (1/0); </a:t>
            </a:r>
            <a:r>
              <a:rPr lang="en-US" sz="2000" b="1" dirty="0"/>
              <a:t>scoped to Falcon-9 only</a:t>
            </a:r>
            <a:r>
              <a:rPr lang="en-US" sz="2000" dirty="0"/>
              <a:t> and exported a curated CSV for EDA, Dash, and ML. (DATA COLLECTION)</a:t>
            </a:r>
          </a:p>
          <a:p>
            <a:pPr marL="285750" indent="-285750">
              <a:buFont typeface="Arial" panose="020B0604020202020204" pitchFamily="34" charset="0"/>
              <a:buChar char="•"/>
            </a:pPr>
            <a:r>
              <a:rPr lang="en-US" sz="2000" dirty="0"/>
              <a:t>Perform Data Wrangling by counting launches by site (CCAFS SLC-40 had the most), grouped by target orbit (ISS led with 21 launches), and converted landing outcomes into a binary </a:t>
            </a:r>
            <a:r>
              <a:rPr lang="en-US" sz="2000" b="1" dirty="0"/>
              <a:t>Class</a:t>
            </a:r>
            <a:r>
              <a:rPr lang="en-US" sz="2000" dirty="0"/>
              <a:t> label (1 = success, 0 = failure) for EDA and modeling.</a:t>
            </a:r>
          </a:p>
          <a:p>
            <a:pPr marL="285750" indent="-285750">
              <a:buFont typeface="Arial" panose="020B0604020202020204" pitchFamily="34" charset="0"/>
              <a:buChar char="•"/>
            </a:pPr>
            <a:r>
              <a:rPr lang="en-US" sz="2000" dirty="0"/>
              <a:t>Perform exploratory data analysis (EDA) using visualization and SQL.</a:t>
            </a:r>
          </a:p>
          <a:p>
            <a:pPr marL="285750" indent="-285750">
              <a:buFont typeface="Arial" panose="020B0604020202020204" pitchFamily="34" charset="0"/>
              <a:buChar char="•"/>
            </a:pPr>
            <a:r>
              <a:rPr lang="en-US" sz="2000" dirty="0"/>
              <a:t>Perform interactive visual analytics using Folium and Plotly Dash</a:t>
            </a:r>
            <a:r>
              <a:rPr lang="en-US" dirty="0"/>
              <a:t>.</a:t>
            </a:r>
          </a:p>
          <a:p>
            <a:pPr marL="285750" indent="-285750">
              <a:buFont typeface="Arial" panose="020B0604020202020204" pitchFamily="34" charset="0"/>
              <a:buChar char="•"/>
            </a:pPr>
            <a:r>
              <a:rPr lang="en-US" dirty="0"/>
              <a:t>Perform predictive analysis using ML models by splitting the data into test/train, one hot encoded categoricals, standardized numeric and using LogReg/SVM/Tree/k-NN for the Models, For tuning we used GridSearchCV that picks the best estimator and for evaluation we Computed accuracy and the confusion matrix.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2915"/>
            <a:ext cx="10515600" cy="4774048"/>
          </a:xfrm>
          <a:prstGeom prst="rect">
            <a:avLst/>
          </a:prstGeom>
        </p:spPr>
        <p:txBody>
          <a:bodyPr/>
          <a:lstStyle/>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400" dirty="0"/>
          </a:p>
          <a:p>
            <a:r>
              <a:rPr lang="en-US" sz="1400" dirty="0"/>
              <a:t>Collected SpaceX API + Wikipedia + site-coords data, cleaned/standardized in pandas, filtered to Falcon-9, merged and created a binary “Class” label (1=landed, 0=not), then exported a curated 91-row CSV for EDA, Dash, and ML.</a:t>
            </a:r>
          </a:p>
          <a:p>
            <a:pPr marL="0" indent="0">
              <a:buNone/>
            </a:pPr>
            <a:endParaRPr lang="en-US" sz="1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8BD4F2B8-2AD8-41AE-E6B7-AE811B7FD97A}"/>
              </a:ext>
            </a:extLst>
          </p:cNvPr>
          <p:cNvSpPr/>
          <p:nvPr/>
        </p:nvSpPr>
        <p:spPr>
          <a:xfrm>
            <a:off x="3490418" y="1464730"/>
            <a:ext cx="1290180" cy="901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API (launch JSON)</a:t>
            </a:r>
          </a:p>
          <a:p>
            <a:pPr algn="ctr"/>
            <a:endParaRPr lang="en-US" dirty="0"/>
          </a:p>
        </p:txBody>
      </p:sp>
      <p:cxnSp>
        <p:nvCxnSpPr>
          <p:cNvPr id="4" name="Straight Arrow Connector 3">
            <a:extLst>
              <a:ext uri="{FF2B5EF4-FFF2-40B4-BE49-F238E27FC236}">
                <a16:creationId xmlns:a16="http://schemas.microsoft.com/office/drawing/2014/main" id="{0368E00C-D64A-009E-F9D5-2FE912295C05}"/>
              </a:ext>
            </a:extLst>
          </p:cNvPr>
          <p:cNvCxnSpPr/>
          <p:nvPr/>
        </p:nvCxnSpPr>
        <p:spPr>
          <a:xfrm>
            <a:off x="3822357" y="4364361"/>
            <a:ext cx="626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5F47C48-6C20-7208-5EAF-3F6F5B762634}"/>
              </a:ext>
            </a:extLst>
          </p:cNvPr>
          <p:cNvSpPr/>
          <p:nvPr/>
        </p:nvSpPr>
        <p:spPr>
          <a:xfrm>
            <a:off x="5655332" y="1533704"/>
            <a:ext cx="1290180" cy="89560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Wikipedia table</a:t>
            </a:r>
          </a:p>
          <a:p>
            <a:pPr algn="ctr"/>
            <a:endParaRPr lang="en-US" dirty="0"/>
          </a:p>
        </p:txBody>
      </p:sp>
      <p:cxnSp>
        <p:nvCxnSpPr>
          <p:cNvPr id="9" name="Straight Arrow Connector 8">
            <a:extLst>
              <a:ext uri="{FF2B5EF4-FFF2-40B4-BE49-F238E27FC236}">
                <a16:creationId xmlns:a16="http://schemas.microsoft.com/office/drawing/2014/main" id="{CC7C8F31-7282-6715-89A0-82EF48AD8D6C}"/>
              </a:ext>
            </a:extLst>
          </p:cNvPr>
          <p:cNvCxnSpPr>
            <a:cxnSpLocks/>
          </p:cNvCxnSpPr>
          <p:nvPr/>
        </p:nvCxnSpPr>
        <p:spPr>
          <a:xfrm>
            <a:off x="4454922" y="2347221"/>
            <a:ext cx="325676" cy="36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802C136-366F-D154-38A2-D754E190DB52}"/>
              </a:ext>
            </a:extLst>
          </p:cNvPr>
          <p:cNvSpPr/>
          <p:nvPr/>
        </p:nvSpPr>
        <p:spPr>
          <a:xfrm>
            <a:off x="4484147" y="2755719"/>
            <a:ext cx="1503124" cy="87682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pandas </a:t>
            </a:r>
            <a:r>
              <a:rPr lang="en-US" b="1" dirty="0" err="1"/>
              <a:t>DataFrames</a:t>
            </a:r>
            <a:endParaRPr lang="en-US" b="1" dirty="0"/>
          </a:p>
          <a:p>
            <a:pPr algn="ctr"/>
            <a:endParaRPr lang="en-US" b="1" dirty="0"/>
          </a:p>
        </p:txBody>
      </p:sp>
      <p:sp>
        <p:nvSpPr>
          <p:cNvPr id="14" name="Rectangle 13">
            <a:extLst>
              <a:ext uri="{FF2B5EF4-FFF2-40B4-BE49-F238E27FC236}">
                <a16:creationId xmlns:a16="http://schemas.microsoft.com/office/drawing/2014/main" id="{1C5022D6-C683-F7A9-FE50-EED27B4172F2}"/>
              </a:ext>
            </a:extLst>
          </p:cNvPr>
          <p:cNvSpPr/>
          <p:nvPr/>
        </p:nvSpPr>
        <p:spPr>
          <a:xfrm>
            <a:off x="1935101" y="3937450"/>
            <a:ext cx="1987464" cy="89560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Clean/Standardize</a:t>
            </a:r>
          </a:p>
          <a:p>
            <a:pPr algn="ctr"/>
            <a:endParaRPr lang="en-US" b="1" dirty="0"/>
          </a:p>
        </p:txBody>
      </p:sp>
      <p:sp>
        <p:nvSpPr>
          <p:cNvPr id="15" name="Rectangle 14">
            <a:extLst>
              <a:ext uri="{FF2B5EF4-FFF2-40B4-BE49-F238E27FC236}">
                <a16:creationId xmlns:a16="http://schemas.microsoft.com/office/drawing/2014/main" id="{E289FC7F-31CD-2DB4-145F-FA3A815A58AD}"/>
              </a:ext>
            </a:extLst>
          </p:cNvPr>
          <p:cNvSpPr/>
          <p:nvPr/>
        </p:nvSpPr>
        <p:spPr>
          <a:xfrm>
            <a:off x="4478055" y="3937450"/>
            <a:ext cx="1503124" cy="858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Filter to F9</a:t>
            </a:r>
          </a:p>
          <a:p>
            <a:pPr algn="ctr"/>
            <a:endParaRPr lang="en-US" b="1" dirty="0"/>
          </a:p>
        </p:txBody>
      </p:sp>
      <p:sp>
        <p:nvSpPr>
          <p:cNvPr id="16" name="Rectangle 15">
            <a:extLst>
              <a:ext uri="{FF2B5EF4-FFF2-40B4-BE49-F238E27FC236}">
                <a16:creationId xmlns:a16="http://schemas.microsoft.com/office/drawing/2014/main" id="{25746C49-69E2-D95D-00EE-C3826F12D033}"/>
              </a:ext>
            </a:extLst>
          </p:cNvPr>
          <p:cNvSpPr/>
          <p:nvPr/>
        </p:nvSpPr>
        <p:spPr>
          <a:xfrm>
            <a:off x="8714772" y="3937450"/>
            <a:ext cx="2329841" cy="89560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Curated CSV</a:t>
            </a:r>
          </a:p>
          <a:p>
            <a:pPr algn="ctr"/>
            <a:r>
              <a:rPr lang="en-US" b="1" dirty="0"/>
              <a:t>used in EDA/Dash/ML</a:t>
            </a:r>
          </a:p>
          <a:p>
            <a:pPr algn="ctr"/>
            <a:endParaRPr lang="en-US" b="1" dirty="0"/>
          </a:p>
        </p:txBody>
      </p:sp>
      <p:cxnSp>
        <p:nvCxnSpPr>
          <p:cNvPr id="19" name="Straight Arrow Connector 18">
            <a:extLst>
              <a:ext uri="{FF2B5EF4-FFF2-40B4-BE49-F238E27FC236}">
                <a16:creationId xmlns:a16="http://schemas.microsoft.com/office/drawing/2014/main" id="{E4D6EC21-98DF-FC81-00CE-8E9D0264B3FF}"/>
              </a:ext>
            </a:extLst>
          </p:cNvPr>
          <p:cNvCxnSpPr>
            <a:stCxn id="7" idx="2"/>
          </p:cNvCxnSpPr>
          <p:nvPr/>
        </p:nvCxnSpPr>
        <p:spPr>
          <a:xfrm flipH="1">
            <a:off x="5837129" y="2429313"/>
            <a:ext cx="463293" cy="28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7FB3A7-815A-8902-C934-2A35F09364A0}"/>
              </a:ext>
            </a:extLst>
          </p:cNvPr>
          <p:cNvCxnSpPr>
            <a:stCxn id="15" idx="3"/>
          </p:cNvCxnSpPr>
          <p:nvPr/>
        </p:nvCxnSpPr>
        <p:spPr>
          <a:xfrm flipV="1">
            <a:off x="5981179" y="4366826"/>
            <a:ext cx="7578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CF72A2-A73D-27FC-4BA1-C24506F57D69}"/>
              </a:ext>
            </a:extLst>
          </p:cNvPr>
          <p:cNvCxnSpPr/>
          <p:nvPr/>
        </p:nvCxnSpPr>
        <p:spPr>
          <a:xfrm flipH="1">
            <a:off x="2755726" y="3194130"/>
            <a:ext cx="1692932" cy="743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6CE29B7-859B-E1CA-5E5B-60D4D2E5A71A}"/>
              </a:ext>
            </a:extLst>
          </p:cNvPr>
          <p:cNvSpPr/>
          <p:nvPr/>
        </p:nvSpPr>
        <p:spPr>
          <a:xfrm>
            <a:off x="6638794" y="3937450"/>
            <a:ext cx="1503124" cy="89560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p>
          <a:p>
            <a:pPr algn="ctr"/>
            <a:r>
              <a:rPr lang="en-US" b="1" dirty="0"/>
              <a:t>Merge + create Class (1/0)</a:t>
            </a:r>
          </a:p>
          <a:p>
            <a:pPr algn="ctr"/>
            <a:endParaRPr lang="en-US" b="1"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3152" y="1390651"/>
            <a:ext cx="11144820" cy="3306609"/>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AF1D07B9-1509-C1DD-B787-5220FF251678}"/>
              </a:ext>
            </a:extLst>
          </p:cNvPr>
          <p:cNvSpPr/>
          <p:nvPr/>
        </p:nvSpPr>
        <p:spPr>
          <a:xfrm>
            <a:off x="663879" y="1597873"/>
            <a:ext cx="1803748" cy="11398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 </a:t>
            </a:r>
            <a:r>
              <a:rPr lang="en-US" sz="1200" b="1" dirty="0"/>
              <a:t>Imports Libraries and Modules</a:t>
            </a:r>
          </a:p>
        </p:txBody>
      </p:sp>
      <p:cxnSp>
        <p:nvCxnSpPr>
          <p:cNvPr id="8" name="Straight Arrow Connector 7">
            <a:extLst>
              <a:ext uri="{FF2B5EF4-FFF2-40B4-BE49-F238E27FC236}">
                <a16:creationId xmlns:a16="http://schemas.microsoft.com/office/drawing/2014/main" id="{E0D640F7-BA81-6CA3-8056-B41436A61996}"/>
              </a:ext>
            </a:extLst>
          </p:cNvPr>
          <p:cNvCxnSpPr>
            <a:stCxn id="2" idx="3"/>
          </p:cNvCxnSpPr>
          <p:nvPr/>
        </p:nvCxnSpPr>
        <p:spPr>
          <a:xfrm flipV="1">
            <a:off x="2467627" y="2161546"/>
            <a:ext cx="576198" cy="62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D88F83A-85A7-E702-ECA2-3EC2BA46DB05}"/>
              </a:ext>
            </a:extLst>
          </p:cNvPr>
          <p:cNvSpPr/>
          <p:nvPr/>
        </p:nvSpPr>
        <p:spPr>
          <a:xfrm>
            <a:off x="3043825" y="1597873"/>
            <a:ext cx="1646889" cy="110855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p>
          <a:p>
            <a:pPr algn="ctr"/>
            <a:endParaRPr lang="en-US" sz="1200" dirty="0"/>
          </a:p>
          <a:p>
            <a:pPr algn="ctr"/>
            <a:endParaRPr lang="en-US" sz="1200" dirty="0"/>
          </a:p>
          <a:p>
            <a:pPr algn="ctr"/>
            <a:r>
              <a:rPr lang="en-US" sz="1200" b="1" dirty="0"/>
              <a:t>GET launches JSON</a:t>
            </a:r>
          </a:p>
          <a:p>
            <a:r>
              <a:rPr lang="en-US" sz="1200" b="1" i="1" dirty="0"/>
              <a:t>    (SpaceX/Static API)</a:t>
            </a:r>
            <a:endParaRPr lang="en-US" sz="1200" b="1" dirty="0"/>
          </a:p>
          <a:p>
            <a:endParaRPr lang="en-US" sz="1400" dirty="0"/>
          </a:p>
          <a:p>
            <a:pPr algn="ctr"/>
            <a:endParaRPr lang="en-US" dirty="0"/>
          </a:p>
        </p:txBody>
      </p:sp>
      <p:cxnSp>
        <p:nvCxnSpPr>
          <p:cNvPr id="12" name="Straight Arrow Connector 11">
            <a:extLst>
              <a:ext uri="{FF2B5EF4-FFF2-40B4-BE49-F238E27FC236}">
                <a16:creationId xmlns:a16="http://schemas.microsoft.com/office/drawing/2014/main" id="{C6334EC5-51A6-0359-B0FA-0B5FC4DDACA7}"/>
              </a:ext>
            </a:extLst>
          </p:cNvPr>
          <p:cNvCxnSpPr>
            <a:stCxn id="9" idx="3"/>
          </p:cNvCxnSpPr>
          <p:nvPr/>
        </p:nvCxnSpPr>
        <p:spPr>
          <a:xfrm>
            <a:off x="4690714" y="2152153"/>
            <a:ext cx="532639" cy="93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541080B-EC63-B202-D765-FB2C28D39A67}"/>
              </a:ext>
            </a:extLst>
          </p:cNvPr>
          <p:cNvSpPr/>
          <p:nvPr/>
        </p:nvSpPr>
        <p:spPr>
          <a:xfrm>
            <a:off x="5210827" y="1611200"/>
            <a:ext cx="1966586" cy="110855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1200" dirty="0"/>
          </a:p>
          <a:p>
            <a:endParaRPr lang="en-US" sz="1200" dirty="0"/>
          </a:p>
          <a:p>
            <a:endParaRPr lang="en-US" sz="1200" dirty="0"/>
          </a:p>
          <a:p>
            <a:r>
              <a:rPr lang="en-US" sz="1200" b="1" dirty="0"/>
              <a:t>Normalize to DataFrame</a:t>
            </a:r>
          </a:p>
          <a:p>
            <a:r>
              <a:rPr lang="en-US" sz="1200" b="1" dirty="0"/>
              <a:t>(</a:t>
            </a:r>
            <a:r>
              <a:rPr lang="en-US" sz="1200" b="1" i="1" dirty="0"/>
              <a:t>json() → pd.json_normalize)</a:t>
            </a:r>
            <a:endParaRPr lang="en-US" sz="1200" b="1" dirty="0"/>
          </a:p>
          <a:p>
            <a:endParaRPr lang="en-US" sz="1200" b="1" dirty="0"/>
          </a:p>
          <a:p>
            <a:r>
              <a:rPr lang="en-US" dirty="0"/>
              <a:t>	</a:t>
            </a:r>
          </a:p>
        </p:txBody>
      </p:sp>
      <p:cxnSp>
        <p:nvCxnSpPr>
          <p:cNvPr id="15" name="Straight Arrow Connector 14">
            <a:extLst>
              <a:ext uri="{FF2B5EF4-FFF2-40B4-BE49-F238E27FC236}">
                <a16:creationId xmlns:a16="http://schemas.microsoft.com/office/drawing/2014/main" id="{39D3B1F1-5FD3-6534-4E43-282CAD30C5F2}"/>
              </a:ext>
            </a:extLst>
          </p:cNvPr>
          <p:cNvCxnSpPr>
            <a:stCxn id="13" idx="3"/>
          </p:cNvCxnSpPr>
          <p:nvPr/>
        </p:nvCxnSpPr>
        <p:spPr>
          <a:xfrm flipV="1">
            <a:off x="7177413" y="2161546"/>
            <a:ext cx="475990" cy="39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5B049FE-AFF4-A469-67E2-E3F1E9869F7D}"/>
              </a:ext>
            </a:extLst>
          </p:cNvPr>
          <p:cNvSpPr/>
          <p:nvPr/>
        </p:nvSpPr>
        <p:spPr>
          <a:xfrm>
            <a:off x="7653403" y="1611200"/>
            <a:ext cx="1941534" cy="11265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200" b="1" dirty="0"/>
              <a:t>Pulled rocket id from each row to extract the Booster Version.</a:t>
            </a:r>
          </a:p>
        </p:txBody>
      </p:sp>
      <p:sp>
        <p:nvSpPr>
          <p:cNvPr id="21" name="Rectangle 20">
            <a:extLst>
              <a:ext uri="{FF2B5EF4-FFF2-40B4-BE49-F238E27FC236}">
                <a16:creationId xmlns:a16="http://schemas.microsoft.com/office/drawing/2014/main" id="{59BCD3EC-471E-5351-EB00-81CC5BC7B451}"/>
              </a:ext>
            </a:extLst>
          </p:cNvPr>
          <p:cNvSpPr/>
          <p:nvPr/>
        </p:nvSpPr>
        <p:spPr>
          <a:xfrm>
            <a:off x="663879" y="3144033"/>
            <a:ext cx="1803748" cy="1152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Join booster info back to the main DataFrame; select needed columns.</a:t>
            </a:r>
          </a:p>
          <a:p>
            <a:endParaRPr lang="en-US" sz="1400" b="1" dirty="0"/>
          </a:p>
        </p:txBody>
      </p:sp>
      <p:cxnSp>
        <p:nvCxnSpPr>
          <p:cNvPr id="25" name="Straight Arrow Connector 24">
            <a:extLst>
              <a:ext uri="{FF2B5EF4-FFF2-40B4-BE49-F238E27FC236}">
                <a16:creationId xmlns:a16="http://schemas.microsoft.com/office/drawing/2014/main" id="{D211CE2B-2C01-7EE5-12B7-F95C896BCD7D}"/>
              </a:ext>
            </a:extLst>
          </p:cNvPr>
          <p:cNvCxnSpPr>
            <a:stCxn id="21" idx="3"/>
          </p:cNvCxnSpPr>
          <p:nvPr/>
        </p:nvCxnSpPr>
        <p:spPr>
          <a:xfrm>
            <a:off x="2467627" y="3720230"/>
            <a:ext cx="5761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5FDCD98-8B1C-4506-331C-8C8A856719B7}"/>
              </a:ext>
            </a:extLst>
          </p:cNvPr>
          <p:cNvSpPr/>
          <p:nvPr/>
        </p:nvSpPr>
        <p:spPr>
          <a:xfrm>
            <a:off x="3043825" y="3144033"/>
            <a:ext cx="1741117" cy="1152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200" b="1" dirty="0"/>
              <a:t>        Filter to Falcon-9</a:t>
            </a:r>
          </a:p>
          <a:p>
            <a:endParaRPr lang="en-US" sz="1200" dirty="0"/>
          </a:p>
        </p:txBody>
      </p:sp>
      <p:cxnSp>
        <p:nvCxnSpPr>
          <p:cNvPr id="28" name="Straight Arrow Connector 27">
            <a:extLst>
              <a:ext uri="{FF2B5EF4-FFF2-40B4-BE49-F238E27FC236}">
                <a16:creationId xmlns:a16="http://schemas.microsoft.com/office/drawing/2014/main" id="{04986C1A-683D-1A18-8F60-E838B73A764C}"/>
              </a:ext>
            </a:extLst>
          </p:cNvPr>
          <p:cNvCxnSpPr>
            <a:stCxn id="26" idx="3"/>
          </p:cNvCxnSpPr>
          <p:nvPr/>
        </p:nvCxnSpPr>
        <p:spPr>
          <a:xfrm>
            <a:off x="4784942" y="3720230"/>
            <a:ext cx="43841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1F6B8D1-1D9D-0C59-1A45-0BA3F936DDB0}"/>
              </a:ext>
            </a:extLst>
          </p:cNvPr>
          <p:cNvSpPr/>
          <p:nvPr/>
        </p:nvSpPr>
        <p:spPr>
          <a:xfrm>
            <a:off x="5223353" y="3144033"/>
            <a:ext cx="1954060" cy="1152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200" dirty="0"/>
              <a:t>                 </a:t>
            </a:r>
            <a:r>
              <a:rPr lang="en-US" sz="1200" b="1" dirty="0"/>
              <a:t>Save CSV</a:t>
            </a:r>
          </a:p>
          <a:p>
            <a:r>
              <a:rPr lang="en-US" sz="1200" b="1" dirty="0"/>
              <a:t>       (</a:t>
            </a:r>
            <a:r>
              <a:rPr lang="en-US" sz="1200" b="1" i="1" dirty="0"/>
              <a:t>used EDA/Dash/ML</a:t>
            </a:r>
            <a:r>
              <a:rPr lang="en-US" sz="1200" i="1" dirty="0"/>
              <a:t>)</a:t>
            </a:r>
            <a:endParaRPr lang="en-US" sz="1200" dirty="0"/>
          </a:p>
          <a:p>
            <a:endParaRPr lang="en-US" sz="1200" dirty="0"/>
          </a:p>
          <a:p>
            <a:endParaRPr lang="en-US" sz="1200" dirty="0"/>
          </a:p>
        </p:txBody>
      </p:sp>
      <p:sp>
        <p:nvSpPr>
          <p:cNvPr id="31" name="TextBox 30">
            <a:extLst>
              <a:ext uri="{FF2B5EF4-FFF2-40B4-BE49-F238E27FC236}">
                <a16:creationId xmlns:a16="http://schemas.microsoft.com/office/drawing/2014/main" id="{9E38E68F-B345-6816-5365-8989521B9599}"/>
              </a:ext>
            </a:extLst>
          </p:cNvPr>
          <p:cNvSpPr txBox="1"/>
          <p:nvPr/>
        </p:nvSpPr>
        <p:spPr>
          <a:xfrm>
            <a:off x="309680" y="4797042"/>
            <a:ext cx="11436262" cy="1323439"/>
          </a:xfrm>
          <a:prstGeom prst="rect">
            <a:avLst/>
          </a:prstGeom>
          <a:noFill/>
        </p:spPr>
        <p:txBody>
          <a:bodyPr wrap="square" rtlCol="0">
            <a:spAutoFit/>
          </a:bodyPr>
          <a:lstStyle/>
          <a:p>
            <a:r>
              <a:rPr lang="en-US" sz="1600" dirty="0"/>
              <a:t>Using </a:t>
            </a:r>
            <a:r>
              <a:rPr lang="en-US" sz="1600" b="1" dirty="0"/>
              <a:t>pandas</a:t>
            </a:r>
            <a:r>
              <a:rPr lang="en-US" sz="1600" dirty="0"/>
              <a:t> and </a:t>
            </a:r>
            <a:r>
              <a:rPr lang="en-US" sz="1600" b="1" dirty="0"/>
              <a:t>requests</a:t>
            </a:r>
            <a:r>
              <a:rPr lang="en-US" sz="1600" dirty="0"/>
              <a:t>, we fetched SpaceX launch JSON via GET, normalized it to a DataFrame, looked up each rocket’s </a:t>
            </a:r>
            <a:r>
              <a:rPr lang="en-US" sz="1600" b="1" dirty="0"/>
              <a:t>BoosterVersion</a:t>
            </a:r>
            <a:r>
              <a:rPr lang="en-US" sz="1600" dirty="0"/>
              <a:t> using its rocket id, merged that back with payload/launch-site fields, </a:t>
            </a:r>
            <a:r>
              <a:rPr lang="en-US" sz="1600" b="1" dirty="0"/>
              <a:t>filtered to Falcon-9</a:t>
            </a:r>
            <a:r>
              <a:rPr lang="en-US" sz="1600" dirty="0"/>
              <a:t> records, and saved the curated CSV for EDA.</a:t>
            </a:r>
          </a:p>
          <a:p>
            <a:r>
              <a:rPr lang="en-US" sz="1600" dirty="0"/>
              <a:t>Here is a Github link : https://</a:t>
            </a:r>
            <a:r>
              <a:rPr lang="en-US" sz="1600" dirty="0" err="1"/>
              <a:t>github.com</a:t>
            </a:r>
            <a:r>
              <a:rPr lang="en-US" sz="1600" dirty="0"/>
              <a:t>/taiwotjohn13/SPACEXPROJECT/blob/main/jupyter-labs-spacex-data-collection-api-v2.ipynb</a:t>
            </a:r>
          </a:p>
          <a:p>
            <a:endParaRPr lang="en-US" sz="16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78020" y="1529399"/>
            <a:ext cx="10807591" cy="3593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12" name="Diagram 11">
            <a:extLst>
              <a:ext uri="{FF2B5EF4-FFF2-40B4-BE49-F238E27FC236}">
                <a16:creationId xmlns:a16="http://schemas.microsoft.com/office/drawing/2014/main" id="{41094DFF-BA55-E215-49D2-3888C2A02EE6}"/>
              </a:ext>
            </a:extLst>
          </p:cNvPr>
          <p:cNvGraphicFramePr/>
          <p:nvPr>
            <p:extLst>
              <p:ext uri="{D42A27DB-BD31-4B8C-83A1-F6EECF244321}">
                <p14:modId xmlns:p14="http://schemas.microsoft.com/office/powerpoint/2010/main" val="2636537447"/>
              </p:ext>
            </p:extLst>
          </p:nvPr>
        </p:nvGraphicFramePr>
        <p:xfrm>
          <a:off x="3016418" y="1681799"/>
          <a:ext cx="5730794" cy="3336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95B893AD-6F0C-58C7-EA74-C40C54094736}"/>
              </a:ext>
            </a:extLst>
          </p:cNvPr>
          <p:cNvSpPr txBox="1"/>
          <p:nvPr/>
        </p:nvSpPr>
        <p:spPr>
          <a:xfrm>
            <a:off x="751562" y="5649238"/>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29617F58-8E61-CFDD-2B58-23DEE20B22C4}"/>
              </a:ext>
            </a:extLst>
          </p:cNvPr>
          <p:cNvSpPr txBox="1"/>
          <p:nvPr/>
        </p:nvSpPr>
        <p:spPr>
          <a:xfrm>
            <a:off x="478020" y="5275545"/>
            <a:ext cx="10979952" cy="1754326"/>
          </a:xfrm>
          <a:prstGeom prst="rect">
            <a:avLst/>
          </a:prstGeom>
          <a:noFill/>
        </p:spPr>
        <p:txBody>
          <a:bodyPr wrap="square" rtlCol="0">
            <a:spAutoFit/>
          </a:bodyPr>
          <a:lstStyle/>
          <a:p>
            <a:r>
              <a:rPr lang="en-US" dirty="0"/>
              <a:t>We sent a </a:t>
            </a:r>
            <a:r>
              <a:rPr lang="en-US" b="1" dirty="0"/>
              <a:t>GET</a:t>
            </a:r>
            <a:r>
              <a:rPr lang="en-US" dirty="0"/>
              <a:t> request to the Falcon-9 launches page, </a:t>
            </a:r>
            <a:r>
              <a:rPr lang="en-US" b="1" dirty="0"/>
              <a:t>found the main launch table</a:t>
            </a:r>
            <a:r>
              <a:rPr lang="en-US" dirty="0"/>
              <a:t>, </a:t>
            </a:r>
            <a:r>
              <a:rPr lang="en-US" b="1" dirty="0"/>
              <a:t>extracted its rows/columns</a:t>
            </a:r>
            <a:r>
              <a:rPr lang="en-US" dirty="0"/>
              <a:t> with BeautifulSoup into a pandas DataFrame, then </a:t>
            </a:r>
            <a:r>
              <a:rPr lang="en-US" b="1" dirty="0"/>
              <a:t>cleaned &amp; normalized</a:t>
            </a:r>
            <a:r>
              <a:rPr lang="en-US" dirty="0"/>
              <a:t> fields (strip refs, parse “kg”→numbers, standardize dates) using helpers like </a:t>
            </a:r>
            <a:r>
              <a:rPr lang="en-US" dirty="0" err="1"/>
              <a:t>get_mass</a:t>
            </a:r>
            <a:r>
              <a:rPr lang="en-US" dirty="0"/>
              <a:t> and </a:t>
            </a:r>
            <a:r>
              <a:rPr lang="en-US" dirty="0" err="1"/>
              <a:t>booster_version</a:t>
            </a:r>
            <a:r>
              <a:rPr lang="en-US" dirty="0"/>
              <a:t>, and saved a curated </a:t>
            </a:r>
            <a:r>
              <a:rPr lang="en-US" b="1" dirty="0"/>
              <a:t>CSV</a:t>
            </a:r>
            <a:r>
              <a:rPr lang="en-US" dirty="0"/>
              <a:t> for EDA/Dash/ML.</a:t>
            </a:r>
          </a:p>
          <a:p>
            <a:endParaRPr lang="en-US" dirty="0"/>
          </a:p>
          <a:p>
            <a:r>
              <a:rPr lang="en-US" dirty="0"/>
              <a:t>Github link: https://github.com/taiwotjohn13/SPACEXPROJECT/blob/main/</a:t>
            </a:r>
            <a:r>
              <a:rPr lang="en-US" dirty="0" err="1"/>
              <a:t>jupyter</a:t>
            </a:r>
            <a:r>
              <a:rPr lang="en-US" dirty="0"/>
              <a:t>-labs-</a:t>
            </a:r>
            <a:r>
              <a:rPr lang="en-US" dirty="0" err="1"/>
              <a:t>webscraping.ipynb</a:t>
            </a: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www.w3.org/XML/1998/namespace"/>
    <ds:schemaRef ds:uri="155be751-a274-42e8-93fb-f39d3b9bccc8"/>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f80a141d-92ca-4d3d-9308-f7e7b1d44ce8"/>
    <ds:schemaRef ds:uri="http://purl.org/dc/dcmityp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7386</TotalTime>
  <Words>4753</Words>
  <Application>Microsoft Macintosh PowerPoint</Application>
  <PresentationFormat>Widescreen</PresentationFormat>
  <Paragraphs>475</Paragraphs>
  <Slides>47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John, Taiwo Teniola</cp:lastModifiedBy>
  <cp:revision>201</cp:revision>
  <dcterms:created xsi:type="dcterms:W3CDTF">2021-04-29T18:58:34Z</dcterms:created>
  <dcterms:modified xsi:type="dcterms:W3CDTF">2025-09-26T14:19:47Z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